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76" r:id="rId4"/>
    <p:sldId id="277" r:id="rId5"/>
    <p:sldId id="259" r:id="rId6"/>
    <p:sldId id="278" r:id="rId7"/>
    <p:sldId id="261" r:id="rId8"/>
    <p:sldId id="279" r:id="rId9"/>
    <p:sldId id="280" r:id="rId10"/>
    <p:sldId id="281" r:id="rId11"/>
    <p:sldId id="282" r:id="rId12"/>
    <p:sldId id="283" r:id="rId13"/>
    <p:sldId id="285" r:id="rId14"/>
    <p:sldId id="265" r:id="rId15"/>
    <p:sldId id="275" r:id="rId16"/>
  </p:sldIdLst>
  <p:sldSz cx="18288000" cy="10287000"/>
  <p:notesSz cx="6858000" cy="9144000"/>
  <p:embeddedFontLst>
    <p:embeddedFont>
      <p:font typeface="华文楷体" panose="02010600040101010101" pitchFamily="2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8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印 梦可" initials="印" lastIdx="1" clrIdx="0">
    <p:extLst>
      <p:ext uri="{19B8F6BF-5375-455C-9EA6-DF929625EA0E}">
        <p15:presenceInfo xmlns:p15="http://schemas.microsoft.com/office/powerpoint/2012/main" userId="af8b2e288df210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365"/>
    <a:srgbClr val="1AFB0E"/>
    <a:srgbClr val="51FBA1"/>
    <a:srgbClr val="4F6628"/>
    <a:srgbClr val="E6FE36"/>
    <a:srgbClr val="F2F2F2"/>
    <a:srgbClr val="DBD9D1"/>
    <a:srgbClr val="E8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3" d="100"/>
          <a:sy n="43" d="100"/>
        </p:scale>
        <p:origin x="101" y="547"/>
      </p:cViewPr>
      <p:guideLst>
        <p:guide orient="horz" pos="2088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3073;&#36139;&#24471;&#20998;1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20065;&#26449;&#25391;&#20852;&#32508;&#21512;&#35780;&#20215;&#25351;&#25968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6472;&#26611;\Desktop\&#32479;&#35745;&#24314;&#27169;2023\&#39640;&#20013;&#20302;&#38647;&#36798;&#2227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368437945458395E-2"/>
          <c:y val="5.13659425576527E-2"/>
          <c:w val="0.88246097337006402"/>
          <c:h val="0.669241157031536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四川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0.39528194877939998</c:v>
                </c:pt>
                <c:pt idx="1">
                  <c:v>0.467171715184866</c:v>
                </c:pt>
                <c:pt idx="2">
                  <c:v>0.57155533153796101</c:v>
                </c:pt>
                <c:pt idx="3">
                  <c:v>0.58446288197702101</c:v>
                </c:pt>
                <c:pt idx="4">
                  <c:v>0.62641816472675105</c:v>
                </c:pt>
                <c:pt idx="5">
                  <c:v>0.61875862016185701</c:v>
                </c:pt>
                <c:pt idx="6">
                  <c:v>0.60323368381090203</c:v>
                </c:pt>
                <c:pt idx="7">
                  <c:v>0.67547415634744001</c:v>
                </c:pt>
                <c:pt idx="8">
                  <c:v>0.73757199178259603</c:v>
                </c:pt>
                <c:pt idx="9">
                  <c:v>0.79186021946584695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10-4975-BD22-AB1431925FC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云南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Sheet1!$B$3:$K$3</c:f>
              <c:numCache>
                <c:formatCode>General</c:formatCode>
                <c:ptCount val="10"/>
                <c:pt idx="0">
                  <c:v>0.318684185885664</c:v>
                </c:pt>
                <c:pt idx="1">
                  <c:v>0.39231846197072701</c:v>
                </c:pt>
                <c:pt idx="2">
                  <c:v>0.60098197753537996</c:v>
                </c:pt>
                <c:pt idx="3">
                  <c:v>0.72465177566066097</c:v>
                </c:pt>
                <c:pt idx="4">
                  <c:v>0.71467631457970104</c:v>
                </c:pt>
                <c:pt idx="5">
                  <c:v>0.63653762611235498</c:v>
                </c:pt>
                <c:pt idx="6">
                  <c:v>0.67751579405473605</c:v>
                </c:pt>
                <c:pt idx="7">
                  <c:v>0.64583617477523303</c:v>
                </c:pt>
                <c:pt idx="8">
                  <c:v>0.72477381563086496</c:v>
                </c:pt>
                <c:pt idx="9">
                  <c:v>0.78660230405416898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10-4975-BD22-AB1431925FC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甘肃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Sheet1!$B$4:$K$4</c:f>
              <c:numCache>
                <c:formatCode>General</c:formatCode>
                <c:ptCount val="10"/>
                <c:pt idx="0">
                  <c:v>0.26955709434632102</c:v>
                </c:pt>
                <c:pt idx="1">
                  <c:v>0.26613565261306599</c:v>
                </c:pt>
                <c:pt idx="2">
                  <c:v>0.41871478433315901</c:v>
                </c:pt>
                <c:pt idx="3">
                  <c:v>0.503896260742135</c:v>
                </c:pt>
                <c:pt idx="4">
                  <c:v>0.54899642792121695</c:v>
                </c:pt>
                <c:pt idx="5">
                  <c:v>0.499450259519649</c:v>
                </c:pt>
                <c:pt idx="6">
                  <c:v>0.61441932668235</c:v>
                </c:pt>
                <c:pt idx="7">
                  <c:v>0.72140628378912297</c:v>
                </c:pt>
                <c:pt idx="8">
                  <c:v>0.75468468812996403</c:v>
                </c:pt>
                <c:pt idx="9">
                  <c:v>0.74894373947215698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10-4975-BD22-AB1431925FC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陕西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Sheet1!$B$5:$K$5</c:f>
              <c:numCache>
                <c:formatCode>General</c:formatCode>
                <c:ptCount val="10"/>
                <c:pt idx="0">
                  <c:v>0.59947148092555802</c:v>
                </c:pt>
                <c:pt idx="1">
                  <c:v>0.54570573006892698</c:v>
                </c:pt>
                <c:pt idx="2">
                  <c:v>0.56715479765441001</c:v>
                </c:pt>
                <c:pt idx="3">
                  <c:v>0.74425302769987001</c:v>
                </c:pt>
                <c:pt idx="4">
                  <c:v>0.73857903211897602</c:v>
                </c:pt>
                <c:pt idx="5">
                  <c:v>0.621792451969161</c:v>
                </c:pt>
                <c:pt idx="6">
                  <c:v>0.70166629356796895</c:v>
                </c:pt>
                <c:pt idx="7">
                  <c:v>0.68106609131260298</c:v>
                </c:pt>
                <c:pt idx="8">
                  <c:v>0.69405381356644802</c:v>
                </c:pt>
                <c:pt idx="9">
                  <c:v>0.70574836895370496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F10-4975-BD22-AB1431925FCE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广东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Sheet1!$B$6:$K$6</c:f>
              <c:numCache>
                <c:formatCode>General</c:formatCode>
                <c:ptCount val="10"/>
                <c:pt idx="0">
                  <c:v>0.320223570069954</c:v>
                </c:pt>
                <c:pt idx="1">
                  <c:v>0.32093743468786801</c:v>
                </c:pt>
                <c:pt idx="2">
                  <c:v>0.36945013532454002</c:v>
                </c:pt>
                <c:pt idx="3">
                  <c:v>0.467829252603429</c:v>
                </c:pt>
                <c:pt idx="4">
                  <c:v>0.74240178944308199</c:v>
                </c:pt>
                <c:pt idx="5">
                  <c:v>0.74301341458319303</c:v>
                </c:pt>
                <c:pt idx="6">
                  <c:v>0.74605810149167295</c:v>
                </c:pt>
                <c:pt idx="7">
                  <c:v>0.65858303325177403</c:v>
                </c:pt>
                <c:pt idx="8">
                  <c:v>0.61098699873127105</c:v>
                </c:pt>
                <c:pt idx="9">
                  <c:v>0.67037794760416702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10-4975-BD22-AB1431925FCE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青海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Sheet1!$B$7:$K$7</c:f>
              <c:numCache>
                <c:formatCode>General</c:formatCode>
                <c:ptCount val="10"/>
                <c:pt idx="0">
                  <c:v>0.32212237954385198</c:v>
                </c:pt>
                <c:pt idx="1">
                  <c:v>0.35154800212932902</c:v>
                </c:pt>
                <c:pt idx="2">
                  <c:v>0.48770175580719799</c:v>
                </c:pt>
                <c:pt idx="3">
                  <c:v>0.516302332228052</c:v>
                </c:pt>
                <c:pt idx="4">
                  <c:v>0.54392117132783702</c:v>
                </c:pt>
                <c:pt idx="5">
                  <c:v>0.52858379556054902</c:v>
                </c:pt>
                <c:pt idx="6">
                  <c:v>0.405393917064027</c:v>
                </c:pt>
                <c:pt idx="7">
                  <c:v>0.50386536746434596</c:v>
                </c:pt>
                <c:pt idx="8">
                  <c:v>0.54280004134266402</c:v>
                </c:pt>
                <c:pt idx="9">
                  <c:v>0.63790969263126696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F10-4975-BD22-AB1431925FCE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西藏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Sheet1!$B$8:$K$8</c:f>
              <c:numCache>
                <c:formatCode>General</c:formatCode>
                <c:ptCount val="10"/>
                <c:pt idx="0">
                  <c:v>0.13788302404727301</c:v>
                </c:pt>
                <c:pt idx="1">
                  <c:v>0.14419800158996199</c:v>
                </c:pt>
                <c:pt idx="2">
                  <c:v>0.169669733141599</c:v>
                </c:pt>
                <c:pt idx="3">
                  <c:v>0.29137344820828498</c:v>
                </c:pt>
                <c:pt idx="4">
                  <c:v>0.31534507120962801</c:v>
                </c:pt>
                <c:pt idx="5">
                  <c:v>0.37584048137689402</c:v>
                </c:pt>
                <c:pt idx="6">
                  <c:v>0.380066764002567</c:v>
                </c:pt>
                <c:pt idx="7">
                  <c:v>0.59821378240126799</c:v>
                </c:pt>
                <c:pt idx="8">
                  <c:v>0.66251657161229205</c:v>
                </c:pt>
                <c:pt idx="9">
                  <c:v>0.58146343192941596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F10-4975-BD22-AB1431925FCE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贵州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Sheet1!$B$9:$K$9</c:f>
              <c:numCache>
                <c:formatCode>General</c:formatCode>
                <c:ptCount val="10"/>
                <c:pt idx="0">
                  <c:v>0.31781418996640698</c:v>
                </c:pt>
                <c:pt idx="1">
                  <c:v>0.36014165658965502</c:v>
                </c:pt>
                <c:pt idx="2">
                  <c:v>0.39667122375611102</c:v>
                </c:pt>
                <c:pt idx="3">
                  <c:v>0.53957297219173395</c:v>
                </c:pt>
                <c:pt idx="4">
                  <c:v>0.53269697195719701</c:v>
                </c:pt>
                <c:pt idx="5">
                  <c:v>0.48461478190482998</c:v>
                </c:pt>
                <c:pt idx="6">
                  <c:v>0.534070781882656</c:v>
                </c:pt>
                <c:pt idx="7">
                  <c:v>0.58906285568210703</c:v>
                </c:pt>
                <c:pt idx="8">
                  <c:v>0.58752178912098996</c:v>
                </c:pt>
                <c:pt idx="9">
                  <c:v>0.58088317348528196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F10-4975-BD22-AB1431925FCE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新疆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Sheet1!$B$10:$K$10</c:f>
              <c:numCache>
                <c:formatCode>General</c:formatCode>
                <c:ptCount val="10"/>
                <c:pt idx="0">
                  <c:v>0.39090868974529502</c:v>
                </c:pt>
                <c:pt idx="1">
                  <c:v>0.41765591852546802</c:v>
                </c:pt>
                <c:pt idx="2">
                  <c:v>0.51125514812764405</c:v>
                </c:pt>
                <c:pt idx="3">
                  <c:v>0.40906335153900902</c:v>
                </c:pt>
                <c:pt idx="4">
                  <c:v>0.49505810771039599</c:v>
                </c:pt>
                <c:pt idx="5">
                  <c:v>0.49562596635538397</c:v>
                </c:pt>
                <c:pt idx="6">
                  <c:v>0.499284156827356</c:v>
                </c:pt>
                <c:pt idx="7">
                  <c:v>0.53414561857827803</c:v>
                </c:pt>
                <c:pt idx="8">
                  <c:v>0.60638993759970405</c:v>
                </c:pt>
                <c:pt idx="9">
                  <c:v>0.57797138382926105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F10-4975-BD22-AB1431925FCE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广西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Sheet1!$B$11:$K$11</c:f>
              <c:numCache>
                <c:formatCode>General</c:formatCode>
                <c:ptCount val="10"/>
                <c:pt idx="0">
                  <c:v>0.32050033448909099</c:v>
                </c:pt>
                <c:pt idx="1">
                  <c:v>0.32953512472468999</c:v>
                </c:pt>
                <c:pt idx="2">
                  <c:v>0.35863467728937698</c:v>
                </c:pt>
                <c:pt idx="3">
                  <c:v>0.36300499425300797</c:v>
                </c:pt>
                <c:pt idx="4">
                  <c:v>0.40036008583058902</c:v>
                </c:pt>
                <c:pt idx="5">
                  <c:v>0.40496950722372999</c:v>
                </c:pt>
                <c:pt idx="6">
                  <c:v>0.44115594923097701</c:v>
                </c:pt>
                <c:pt idx="7">
                  <c:v>0.48509014630809899</c:v>
                </c:pt>
                <c:pt idx="8">
                  <c:v>0.45065308100607598</c:v>
                </c:pt>
                <c:pt idx="9">
                  <c:v>0.55937861515300302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F10-4975-BD22-AB1431925FCE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重庆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Sheet1!$B$12:$K$12</c:f>
              <c:numCache>
                <c:formatCode>General</c:formatCode>
                <c:ptCount val="10"/>
                <c:pt idx="0">
                  <c:v>0.32450269278182903</c:v>
                </c:pt>
                <c:pt idx="1">
                  <c:v>0.37507707449317401</c:v>
                </c:pt>
                <c:pt idx="2">
                  <c:v>0.39154432144962498</c:v>
                </c:pt>
                <c:pt idx="3">
                  <c:v>0.41277524964560702</c:v>
                </c:pt>
                <c:pt idx="4">
                  <c:v>0.43372102093383902</c:v>
                </c:pt>
                <c:pt idx="5">
                  <c:v>0.427005431072289</c:v>
                </c:pt>
                <c:pt idx="6">
                  <c:v>0.45814940739365501</c:v>
                </c:pt>
                <c:pt idx="7">
                  <c:v>0.45666529147235002</c:v>
                </c:pt>
                <c:pt idx="8">
                  <c:v>0.47942547812415098</c:v>
                </c:pt>
                <c:pt idx="9">
                  <c:v>0.48761986754348602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F10-4975-BD22-AB1431925FCE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江苏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Sheet1!$B$13:$K$13</c:f>
              <c:numCache>
                <c:formatCode>General</c:formatCode>
                <c:ptCount val="10"/>
                <c:pt idx="0">
                  <c:v>0.341537884384639</c:v>
                </c:pt>
                <c:pt idx="1">
                  <c:v>0.37777813562887802</c:v>
                </c:pt>
                <c:pt idx="2">
                  <c:v>0.38586836936339802</c:v>
                </c:pt>
                <c:pt idx="3">
                  <c:v>0.42642580219141502</c:v>
                </c:pt>
                <c:pt idx="4">
                  <c:v>0.43159337546562199</c:v>
                </c:pt>
                <c:pt idx="5">
                  <c:v>0.44355914449297801</c:v>
                </c:pt>
                <c:pt idx="6">
                  <c:v>0.44052593545507601</c:v>
                </c:pt>
                <c:pt idx="7">
                  <c:v>0.46412331870012602</c:v>
                </c:pt>
                <c:pt idx="8">
                  <c:v>0.48686545453411501</c:v>
                </c:pt>
                <c:pt idx="9">
                  <c:v>0.46163460255994598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5F10-4975-BD22-AB1431925FCE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湖北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Sheet1!$B$14:$K$14</c:f>
              <c:numCache>
                <c:formatCode>General</c:formatCode>
                <c:ptCount val="10"/>
                <c:pt idx="0">
                  <c:v>0.27803602345463801</c:v>
                </c:pt>
                <c:pt idx="1">
                  <c:v>0.29778273770102098</c:v>
                </c:pt>
                <c:pt idx="2">
                  <c:v>0.34239241989342001</c:v>
                </c:pt>
                <c:pt idx="3">
                  <c:v>0.39483736366699002</c:v>
                </c:pt>
                <c:pt idx="4">
                  <c:v>0.42327033565067401</c:v>
                </c:pt>
                <c:pt idx="5">
                  <c:v>0.40889368189491998</c:v>
                </c:pt>
                <c:pt idx="6">
                  <c:v>0.40507854145723798</c:v>
                </c:pt>
                <c:pt idx="7">
                  <c:v>0.43553566606996302</c:v>
                </c:pt>
                <c:pt idx="8">
                  <c:v>0.45960718042344201</c:v>
                </c:pt>
                <c:pt idx="9">
                  <c:v>0.45885210134174798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5F10-4975-BD22-AB1431925FCE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河北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Sheet1!$B$15:$K$15</c:f>
              <c:numCache>
                <c:formatCode>General</c:formatCode>
                <c:ptCount val="10"/>
                <c:pt idx="0">
                  <c:v>0.316999133539485</c:v>
                </c:pt>
                <c:pt idx="1">
                  <c:v>0.33893586476718601</c:v>
                </c:pt>
                <c:pt idx="2">
                  <c:v>0.36038345523994297</c:v>
                </c:pt>
                <c:pt idx="3">
                  <c:v>0.39031059586064698</c:v>
                </c:pt>
                <c:pt idx="4">
                  <c:v>0.39087021130914801</c:v>
                </c:pt>
                <c:pt idx="5">
                  <c:v>0.38316760749296003</c:v>
                </c:pt>
                <c:pt idx="6">
                  <c:v>0.41392545834185002</c:v>
                </c:pt>
                <c:pt idx="7">
                  <c:v>0.43327143331122903</c:v>
                </c:pt>
                <c:pt idx="8">
                  <c:v>0.43534495362645798</c:v>
                </c:pt>
                <c:pt idx="9">
                  <c:v>0.45771390156385899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5F10-4975-BD22-AB1431925FCE}"/>
            </c:ext>
          </c:extLst>
        </c:ser>
        <c:ser>
          <c:idx val="14"/>
          <c:order val="14"/>
          <c:tx>
            <c:strRef>
              <c:f>Sheet1!$A$16</c:f>
              <c:strCache>
                <c:ptCount val="1"/>
                <c:pt idx="0">
                  <c:v>河南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Sheet1!$B$16:$K$16</c:f>
              <c:numCache>
                <c:formatCode>General</c:formatCode>
                <c:ptCount val="10"/>
                <c:pt idx="0">
                  <c:v>0.29982823224122901</c:v>
                </c:pt>
                <c:pt idx="1">
                  <c:v>0.34384492767643599</c:v>
                </c:pt>
                <c:pt idx="2">
                  <c:v>0.35887670779762698</c:v>
                </c:pt>
                <c:pt idx="3">
                  <c:v>0.40166288998254901</c:v>
                </c:pt>
                <c:pt idx="4">
                  <c:v>0.404135433087426</c:v>
                </c:pt>
                <c:pt idx="5">
                  <c:v>0.40299381077234803</c:v>
                </c:pt>
                <c:pt idx="6">
                  <c:v>0.39832488695016599</c:v>
                </c:pt>
                <c:pt idx="7">
                  <c:v>0.40432943923335601</c:v>
                </c:pt>
                <c:pt idx="8">
                  <c:v>0.45283913141609899</c:v>
                </c:pt>
                <c:pt idx="9">
                  <c:v>0.453501600554363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5F10-4975-BD22-AB1431925FCE}"/>
            </c:ext>
          </c:extLst>
        </c:ser>
        <c:ser>
          <c:idx val="15"/>
          <c:order val="15"/>
          <c:tx>
            <c:strRef>
              <c:f>Sheet1!$A$17</c:f>
              <c:strCache>
                <c:ptCount val="1"/>
                <c:pt idx="0">
                  <c:v>山东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Sheet1!$B$17:$K$17</c:f>
              <c:numCache>
                <c:formatCode>General</c:formatCode>
                <c:ptCount val="10"/>
                <c:pt idx="0">
                  <c:v>0.336641512794011</c:v>
                </c:pt>
                <c:pt idx="1">
                  <c:v>0.36268710540548699</c:v>
                </c:pt>
                <c:pt idx="2">
                  <c:v>0.37976309441250999</c:v>
                </c:pt>
                <c:pt idx="3">
                  <c:v>0.41063549112714598</c:v>
                </c:pt>
                <c:pt idx="4">
                  <c:v>0.429273573600984</c:v>
                </c:pt>
                <c:pt idx="5">
                  <c:v>0.41714407069912501</c:v>
                </c:pt>
                <c:pt idx="6">
                  <c:v>0.425291695996172</c:v>
                </c:pt>
                <c:pt idx="7">
                  <c:v>0.44298835183504298</c:v>
                </c:pt>
                <c:pt idx="8">
                  <c:v>0.43806442980847399</c:v>
                </c:pt>
                <c:pt idx="9">
                  <c:v>0.43121183669259699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5F10-4975-BD22-AB1431925FCE}"/>
            </c:ext>
          </c:extLst>
        </c:ser>
        <c:ser>
          <c:idx val="16"/>
          <c:order val="16"/>
          <c:tx>
            <c:strRef>
              <c:f>Sheet1!$A$18</c:f>
              <c:strCache>
                <c:ptCount val="1"/>
                <c:pt idx="0">
                  <c:v>宁夏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Sheet1!$B$18:$K$18</c:f>
              <c:numCache>
                <c:formatCode>General</c:formatCode>
                <c:ptCount val="10"/>
                <c:pt idx="0">
                  <c:v>0.21718183158277199</c:v>
                </c:pt>
                <c:pt idx="1">
                  <c:v>0.23139676464562101</c:v>
                </c:pt>
                <c:pt idx="2">
                  <c:v>0.25580165068013599</c:v>
                </c:pt>
                <c:pt idx="3">
                  <c:v>0.33574549342235799</c:v>
                </c:pt>
                <c:pt idx="4">
                  <c:v>0.38874212572630901</c:v>
                </c:pt>
                <c:pt idx="5">
                  <c:v>0.37496048358490702</c:v>
                </c:pt>
                <c:pt idx="6">
                  <c:v>0.43596143591302</c:v>
                </c:pt>
                <c:pt idx="7">
                  <c:v>0.41788627755597102</c:v>
                </c:pt>
                <c:pt idx="8">
                  <c:v>0.42440533291760202</c:v>
                </c:pt>
                <c:pt idx="9">
                  <c:v>0.42217762898571698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5F10-4975-BD22-AB1431925FCE}"/>
            </c:ext>
          </c:extLst>
        </c:ser>
        <c:ser>
          <c:idx val="17"/>
          <c:order val="17"/>
          <c:tx>
            <c:strRef>
              <c:f>Sheet1!$A$19</c:f>
              <c:strCache>
                <c:ptCount val="1"/>
                <c:pt idx="0">
                  <c:v>湖南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Sheet1!$B$19:$K$19</c:f>
              <c:numCache>
                <c:formatCode>General</c:formatCode>
                <c:ptCount val="10"/>
                <c:pt idx="0">
                  <c:v>0.251781576664729</c:v>
                </c:pt>
                <c:pt idx="1">
                  <c:v>0.26291232989260399</c:v>
                </c:pt>
                <c:pt idx="2">
                  <c:v>0.31941141396953898</c:v>
                </c:pt>
                <c:pt idx="3">
                  <c:v>0.35096375625222498</c:v>
                </c:pt>
                <c:pt idx="4">
                  <c:v>0.355438784444634</c:v>
                </c:pt>
                <c:pt idx="5">
                  <c:v>0.36929855406576101</c:v>
                </c:pt>
                <c:pt idx="6">
                  <c:v>0.38559764293634502</c:v>
                </c:pt>
                <c:pt idx="7">
                  <c:v>0.40597258956833598</c:v>
                </c:pt>
                <c:pt idx="8">
                  <c:v>0.42311304372616498</c:v>
                </c:pt>
                <c:pt idx="9">
                  <c:v>0.421159174432505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F10-4975-BD22-AB1431925FCE}"/>
            </c:ext>
          </c:extLst>
        </c:ser>
        <c:ser>
          <c:idx val="18"/>
          <c:order val="18"/>
          <c:tx>
            <c:strRef>
              <c:f>Sheet1!$A$20</c:f>
              <c:strCache>
                <c:ptCount val="1"/>
                <c:pt idx="0">
                  <c:v>浙江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Sheet1!$B$20:$K$20</c:f>
              <c:numCache>
                <c:formatCode>General</c:formatCode>
                <c:ptCount val="10"/>
                <c:pt idx="0">
                  <c:v>0.33160883512816403</c:v>
                </c:pt>
                <c:pt idx="1">
                  <c:v>0.346599671530324</c:v>
                </c:pt>
                <c:pt idx="2">
                  <c:v>0.36582086980552603</c:v>
                </c:pt>
                <c:pt idx="3">
                  <c:v>0.39610555505241501</c:v>
                </c:pt>
                <c:pt idx="4">
                  <c:v>0.439996613824293</c:v>
                </c:pt>
                <c:pt idx="5">
                  <c:v>0.41898758917184997</c:v>
                </c:pt>
                <c:pt idx="6">
                  <c:v>0.38187729846683299</c:v>
                </c:pt>
                <c:pt idx="7">
                  <c:v>0.40811063837500899</c:v>
                </c:pt>
                <c:pt idx="8">
                  <c:v>0.42432084598140302</c:v>
                </c:pt>
                <c:pt idx="9">
                  <c:v>0.415200510514867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F10-4975-BD22-AB1431925FCE}"/>
            </c:ext>
          </c:extLst>
        </c:ser>
        <c:ser>
          <c:idx val="19"/>
          <c:order val="19"/>
          <c:tx>
            <c:strRef>
              <c:f>Sheet1!$A$21</c:f>
              <c:strCache>
                <c:ptCount val="1"/>
                <c:pt idx="0">
                  <c:v>内蒙古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Sheet1!$B$21:$K$21</c:f>
              <c:numCache>
                <c:formatCode>General</c:formatCode>
                <c:ptCount val="10"/>
                <c:pt idx="0">
                  <c:v>0.29838754409262602</c:v>
                </c:pt>
                <c:pt idx="1">
                  <c:v>0.32150355130979702</c:v>
                </c:pt>
                <c:pt idx="2">
                  <c:v>0.33092248793159601</c:v>
                </c:pt>
                <c:pt idx="3">
                  <c:v>0.37498272446269598</c:v>
                </c:pt>
                <c:pt idx="4">
                  <c:v>0.38304131983603401</c:v>
                </c:pt>
                <c:pt idx="5">
                  <c:v>0.38615019948946799</c:v>
                </c:pt>
                <c:pt idx="6">
                  <c:v>0.409468423308464</c:v>
                </c:pt>
                <c:pt idx="7">
                  <c:v>0.43709269004873003</c:v>
                </c:pt>
                <c:pt idx="8">
                  <c:v>0.448157656121835</c:v>
                </c:pt>
                <c:pt idx="9">
                  <c:v>0.41413203629072798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5F10-4975-BD22-AB1431925FCE}"/>
            </c:ext>
          </c:extLst>
        </c:ser>
        <c:ser>
          <c:idx val="20"/>
          <c:order val="20"/>
          <c:tx>
            <c:strRef>
              <c:f>Sheet1!$A$22</c:f>
              <c:strCache>
                <c:ptCount val="1"/>
                <c:pt idx="0">
                  <c:v>北京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Sheet1!$B$22:$K$22</c:f>
              <c:numCache>
                <c:formatCode>General</c:formatCode>
                <c:ptCount val="10"/>
                <c:pt idx="0">
                  <c:v>0.42681841712903401</c:v>
                </c:pt>
                <c:pt idx="1">
                  <c:v>0.36103878789391203</c:v>
                </c:pt>
                <c:pt idx="2">
                  <c:v>0.351508526981751</c:v>
                </c:pt>
                <c:pt idx="3">
                  <c:v>0.378091739810274</c:v>
                </c:pt>
                <c:pt idx="4">
                  <c:v>0.39257370331703101</c:v>
                </c:pt>
                <c:pt idx="5">
                  <c:v>0.41642314237794398</c:v>
                </c:pt>
                <c:pt idx="6">
                  <c:v>0.44767091870155201</c:v>
                </c:pt>
                <c:pt idx="7">
                  <c:v>0.46324451053952398</c:v>
                </c:pt>
                <c:pt idx="8">
                  <c:v>0.44732912705490302</c:v>
                </c:pt>
                <c:pt idx="9">
                  <c:v>0.40716931657626998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5F10-4975-BD22-AB1431925FCE}"/>
            </c:ext>
          </c:extLst>
        </c:ser>
        <c:ser>
          <c:idx val="21"/>
          <c:order val="21"/>
          <c:tx>
            <c:strRef>
              <c:f>Sheet1!$A$23</c:f>
              <c:strCache>
                <c:ptCount val="1"/>
                <c:pt idx="0">
                  <c:v>吉林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Sheet1!$B$23:$K$23</c:f>
              <c:numCache>
                <c:formatCode>General</c:formatCode>
                <c:ptCount val="10"/>
                <c:pt idx="0">
                  <c:v>0.29487285125683199</c:v>
                </c:pt>
                <c:pt idx="1">
                  <c:v>0.30611830223182002</c:v>
                </c:pt>
                <c:pt idx="2">
                  <c:v>0.34804970589929601</c:v>
                </c:pt>
                <c:pt idx="3">
                  <c:v>0.38079649747106897</c:v>
                </c:pt>
                <c:pt idx="4">
                  <c:v>0.37212714737007502</c:v>
                </c:pt>
                <c:pt idx="5">
                  <c:v>0.37679574791822601</c:v>
                </c:pt>
                <c:pt idx="6">
                  <c:v>0.40000762438074799</c:v>
                </c:pt>
                <c:pt idx="7">
                  <c:v>0.40300266728815698</c:v>
                </c:pt>
                <c:pt idx="8">
                  <c:v>0.43320521840458998</c:v>
                </c:pt>
                <c:pt idx="9">
                  <c:v>0.39818541142035202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5F10-4975-BD22-AB1431925FCE}"/>
            </c:ext>
          </c:extLst>
        </c:ser>
        <c:ser>
          <c:idx val="22"/>
          <c:order val="22"/>
          <c:tx>
            <c:strRef>
              <c:f>Sheet1!$A$24</c:f>
              <c:strCache>
                <c:ptCount val="1"/>
                <c:pt idx="0">
                  <c:v>山西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Sheet1!$B$24:$K$24</c:f>
              <c:numCache>
                <c:formatCode>General</c:formatCode>
                <c:ptCount val="10"/>
                <c:pt idx="0">
                  <c:v>0.28436518245014097</c:v>
                </c:pt>
                <c:pt idx="1">
                  <c:v>0.29833624290703298</c:v>
                </c:pt>
                <c:pt idx="2">
                  <c:v>0.32186521414717401</c:v>
                </c:pt>
                <c:pt idx="3">
                  <c:v>0.379009359865639</c:v>
                </c:pt>
                <c:pt idx="4">
                  <c:v>0.38757464394921798</c:v>
                </c:pt>
                <c:pt idx="5">
                  <c:v>0.37138467501031502</c:v>
                </c:pt>
                <c:pt idx="6">
                  <c:v>0.38610208433209697</c:v>
                </c:pt>
                <c:pt idx="7">
                  <c:v>0.39238445081733703</c:v>
                </c:pt>
                <c:pt idx="8">
                  <c:v>0.40349678084551699</c:v>
                </c:pt>
                <c:pt idx="9">
                  <c:v>0.39329375391382998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5F10-4975-BD22-AB1431925FCE}"/>
            </c:ext>
          </c:extLst>
        </c:ser>
        <c:ser>
          <c:idx val="23"/>
          <c:order val="23"/>
          <c:tx>
            <c:strRef>
              <c:f>Sheet1!$A$25</c:f>
              <c:strCache>
                <c:ptCount val="1"/>
                <c:pt idx="0">
                  <c:v>辽宁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Sheet1!$B$25:$K$25</c:f>
              <c:numCache>
                <c:formatCode>General</c:formatCode>
                <c:ptCount val="10"/>
                <c:pt idx="0">
                  <c:v>0.29810056803139401</c:v>
                </c:pt>
                <c:pt idx="1">
                  <c:v>0.31547035662913098</c:v>
                </c:pt>
                <c:pt idx="2">
                  <c:v>0.35822148668138798</c:v>
                </c:pt>
                <c:pt idx="3">
                  <c:v>0.39753737714605197</c:v>
                </c:pt>
                <c:pt idx="4">
                  <c:v>0.40112018336819399</c:v>
                </c:pt>
                <c:pt idx="5">
                  <c:v>0.38453290650144001</c:v>
                </c:pt>
                <c:pt idx="6">
                  <c:v>0.392307395079037</c:v>
                </c:pt>
                <c:pt idx="7">
                  <c:v>0.39520240774337601</c:v>
                </c:pt>
                <c:pt idx="8">
                  <c:v>0.40426532075428701</c:v>
                </c:pt>
                <c:pt idx="9">
                  <c:v>0.39235994789748602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5F10-4975-BD22-AB1431925FCE}"/>
            </c:ext>
          </c:extLst>
        </c:ser>
        <c:ser>
          <c:idx val="24"/>
          <c:order val="24"/>
          <c:tx>
            <c:strRef>
              <c:f>Sheet1!$A$26</c:f>
              <c:strCache>
                <c:ptCount val="1"/>
                <c:pt idx="0">
                  <c:v>安徽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Sheet1!$B$26:$K$26</c:f>
              <c:numCache>
                <c:formatCode>General</c:formatCode>
                <c:ptCount val="10"/>
                <c:pt idx="0">
                  <c:v>0.25583362372135499</c:v>
                </c:pt>
                <c:pt idx="1">
                  <c:v>0.29311842279057898</c:v>
                </c:pt>
                <c:pt idx="2">
                  <c:v>0.31198771244741702</c:v>
                </c:pt>
                <c:pt idx="3">
                  <c:v>0.35626658021683499</c:v>
                </c:pt>
                <c:pt idx="4">
                  <c:v>0.37155316871169303</c:v>
                </c:pt>
                <c:pt idx="5">
                  <c:v>0.367437520119893</c:v>
                </c:pt>
                <c:pt idx="6">
                  <c:v>0.34807227398231999</c:v>
                </c:pt>
                <c:pt idx="7">
                  <c:v>0.35229894489036501</c:v>
                </c:pt>
                <c:pt idx="8">
                  <c:v>0.37230322363257201</c:v>
                </c:pt>
                <c:pt idx="9">
                  <c:v>0.38624629531280502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5F10-4975-BD22-AB1431925FCE}"/>
            </c:ext>
          </c:extLst>
        </c:ser>
        <c:ser>
          <c:idx val="25"/>
          <c:order val="25"/>
          <c:tx>
            <c:strRef>
              <c:f>Sheet1!$A$27</c:f>
              <c:strCache>
                <c:ptCount val="1"/>
                <c:pt idx="0">
                  <c:v>黑龙江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Sheet1!$B$27:$K$27</c:f>
              <c:numCache>
                <c:formatCode>General</c:formatCode>
                <c:ptCount val="10"/>
                <c:pt idx="0">
                  <c:v>0.32094298315733999</c:v>
                </c:pt>
                <c:pt idx="1">
                  <c:v>0.31710413758578798</c:v>
                </c:pt>
                <c:pt idx="2">
                  <c:v>0.35028073946085297</c:v>
                </c:pt>
                <c:pt idx="3">
                  <c:v>0.38553684502794699</c:v>
                </c:pt>
                <c:pt idx="4">
                  <c:v>0.40246892898284697</c:v>
                </c:pt>
                <c:pt idx="5">
                  <c:v>0.40084379513909302</c:v>
                </c:pt>
                <c:pt idx="6">
                  <c:v>0.41133584441666599</c:v>
                </c:pt>
                <c:pt idx="7">
                  <c:v>0.414841600441828</c:v>
                </c:pt>
                <c:pt idx="8">
                  <c:v>0.41906804082757998</c:v>
                </c:pt>
                <c:pt idx="9">
                  <c:v>0.38226234202398801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5F10-4975-BD22-AB1431925FCE}"/>
            </c:ext>
          </c:extLst>
        </c:ser>
        <c:ser>
          <c:idx val="26"/>
          <c:order val="26"/>
          <c:tx>
            <c:strRef>
              <c:f>Sheet1!$A$28</c:f>
              <c:strCache>
                <c:ptCount val="1"/>
                <c:pt idx="0">
                  <c:v>江西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Sheet1!$B$28:$K$28</c:f>
              <c:numCache>
                <c:formatCode>General</c:formatCode>
                <c:ptCount val="10"/>
                <c:pt idx="0">
                  <c:v>0.233546781079042</c:v>
                </c:pt>
                <c:pt idx="1">
                  <c:v>0.25254043886192101</c:v>
                </c:pt>
                <c:pt idx="2">
                  <c:v>0.26675256366898698</c:v>
                </c:pt>
                <c:pt idx="3">
                  <c:v>0.32101330031054898</c:v>
                </c:pt>
                <c:pt idx="4">
                  <c:v>0.31572273114938498</c:v>
                </c:pt>
                <c:pt idx="5">
                  <c:v>0.31808475585593099</c:v>
                </c:pt>
                <c:pt idx="6">
                  <c:v>0.33504295725463701</c:v>
                </c:pt>
                <c:pt idx="7">
                  <c:v>0.35240971072286598</c:v>
                </c:pt>
                <c:pt idx="8">
                  <c:v>0.36143768358502498</c:v>
                </c:pt>
                <c:pt idx="9">
                  <c:v>0.363478468738958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5F10-4975-BD22-AB1431925FCE}"/>
            </c:ext>
          </c:extLst>
        </c:ser>
        <c:ser>
          <c:idx val="27"/>
          <c:order val="27"/>
          <c:tx>
            <c:strRef>
              <c:f>Sheet1!$A$29</c:f>
              <c:strCache>
                <c:ptCount val="1"/>
                <c:pt idx="0">
                  <c:v>上海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Sheet1!$B$29:$K$29</c:f>
              <c:numCache>
                <c:formatCode>General</c:formatCode>
                <c:ptCount val="10"/>
                <c:pt idx="0">
                  <c:v>0.28150106523225599</c:v>
                </c:pt>
                <c:pt idx="1">
                  <c:v>0.29229444374658597</c:v>
                </c:pt>
                <c:pt idx="2">
                  <c:v>0.30356535530516698</c:v>
                </c:pt>
                <c:pt idx="3">
                  <c:v>0.35940661245177602</c:v>
                </c:pt>
                <c:pt idx="4">
                  <c:v>0.36333711381432099</c:v>
                </c:pt>
                <c:pt idx="5">
                  <c:v>0.40340991610383298</c:v>
                </c:pt>
                <c:pt idx="6">
                  <c:v>0.41419512989310298</c:v>
                </c:pt>
                <c:pt idx="7">
                  <c:v>0.38532728840058</c:v>
                </c:pt>
                <c:pt idx="8">
                  <c:v>0.396359311390452</c:v>
                </c:pt>
                <c:pt idx="9">
                  <c:v>0.35104133343864002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5F10-4975-BD22-AB1431925FCE}"/>
            </c:ext>
          </c:extLst>
        </c:ser>
        <c:ser>
          <c:idx val="28"/>
          <c:order val="28"/>
          <c:tx>
            <c:strRef>
              <c:f>Sheet1!$A$30</c:f>
              <c:strCache>
                <c:ptCount val="1"/>
                <c:pt idx="0">
                  <c:v>天津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Sheet1!$B$30:$K$30</c:f>
              <c:numCache>
                <c:formatCode>General</c:formatCode>
                <c:ptCount val="10"/>
                <c:pt idx="0">
                  <c:v>0.29646808886936599</c:v>
                </c:pt>
                <c:pt idx="1">
                  <c:v>0.29862764174405199</c:v>
                </c:pt>
                <c:pt idx="2">
                  <c:v>0.312674079618387</c:v>
                </c:pt>
                <c:pt idx="3">
                  <c:v>0.321780615011453</c:v>
                </c:pt>
                <c:pt idx="4">
                  <c:v>0.33211664698715399</c:v>
                </c:pt>
                <c:pt idx="5">
                  <c:v>0.33041009810097099</c:v>
                </c:pt>
                <c:pt idx="6">
                  <c:v>0.33615048294837602</c:v>
                </c:pt>
                <c:pt idx="7">
                  <c:v>0.33606902448111797</c:v>
                </c:pt>
                <c:pt idx="8">
                  <c:v>0.34727600589711</c:v>
                </c:pt>
                <c:pt idx="9">
                  <c:v>0.33516446304726399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5F10-4975-BD22-AB1431925FCE}"/>
            </c:ext>
          </c:extLst>
        </c:ser>
        <c:ser>
          <c:idx val="29"/>
          <c:order val="29"/>
          <c:tx>
            <c:strRef>
              <c:f>Sheet1!$A$31</c:f>
              <c:strCache>
                <c:ptCount val="1"/>
                <c:pt idx="0">
                  <c:v>福建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Sheet1!$B$31:$K$31</c:f>
              <c:numCache>
                <c:formatCode>General</c:formatCode>
                <c:ptCount val="10"/>
                <c:pt idx="0">
                  <c:v>0.25018903988649399</c:v>
                </c:pt>
                <c:pt idx="1">
                  <c:v>0.26805043884607099</c:v>
                </c:pt>
                <c:pt idx="2">
                  <c:v>0.31082820715940801</c:v>
                </c:pt>
                <c:pt idx="3">
                  <c:v>0.32901726532237902</c:v>
                </c:pt>
                <c:pt idx="4">
                  <c:v>0.34816946438367302</c:v>
                </c:pt>
                <c:pt idx="5">
                  <c:v>0.33782190295755699</c:v>
                </c:pt>
                <c:pt idx="6">
                  <c:v>0.33412097884540898</c:v>
                </c:pt>
                <c:pt idx="7">
                  <c:v>0.34272900104874099</c:v>
                </c:pt>
                <c:pt idx="8">
                  <c:v>0.34573151604399399</c:v>
                </c:pt>
                <c:pt idx="9">
                  <c:v>0.32807484570669698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5F10-4975-BD22-AB1431925FCE}"/>
            </c:ext>
          </c:extLst>
        </c:ser>
        <c:ser>
          <c:idx val="30"/>
          <c:order val="30"/>
          <c:tx>
            <c:strRef>
              <c:f>Sheet1!$A$32</c:f>
              <c:strCache>
                <c:ptCount val="1"/>
                <c:pt idx="0">
                  <c:v>海南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Sheet1!$B$32:$K$32</c:f>
              <c:numCache>
                <c:formatCode>General</c:formatCode>
                <c:ptCount val="10"/>
                <c:pt idx="0">
                  <c:v>0.141447568183105</c:v>
                </c:pt>
                <c:pt idx="1">
                  <c:v>0.19759446163206601</c:v>
                </c:pt>
                <c:pt idx="2">
                  <c:v>0.21682901730351201</c:v>
                </c:pt>
                <c:pt idx="3">
                  <c:v>0.26170382503380102</c:v>
                </c:pt>
                <c:pt idx="4">
                  <c:v>0.276979437111817</c:v>
                </c:pt>
                <c:pt idx="5">
                  <c:v>0.29559754890337903</c:v>
                </c:pt>
                <c:pt idx="6">
                  <c:v>0.31366616479182002</c:v>
                </c:pt>
                <c:pt idx="7">
                  <c:v>0.32169332324028799</c:v>
                </c:pt>
                <c:pt idx="8">
                  <c:v>0.336617832377267</c:v>
                </c:pt>
                <c:pt idx="9">
                  <c:v>0.32415227166903099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5F10-4975-BD22-AB1431925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4042751"/>
        <c:axId val="984026911"/>
      </c:lineChart>
      <c:catAx>
        <c:axId val="98404275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984026911"/>
        <c:crosses val="autoZero"/>
        <c:auto val="1"/>
        <c:lblAlgn val="ctr"/>
        <c:lblOffset val="100"/>
        <c:noMultiLvlLbl val="0"/>
      </c:catAx>
      <c:valAx>
        <c:axId val="98402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984042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1300116588773905E-2"/>
          <c:y val="0.84146760827993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600">
          <a:latin typeface="华文楷体" panose="02010600040101010101" pitchFamily="2" charset="-122"/>
          <a:ea typeface="华文楷体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99311400152998E-2"/>
          <c:y val="4.4873371035161001E-2"/>
          <c:w val="0.87838561591430797"/>
          <c:h val="0.69060732726825702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江苏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Sheet2!$B$2:$K$2</c:f>
              <c:numCache>
                <c:formatCode>General</c:formatCode>
                <c:ptCount val="10"/>
                <c:pt idx="0">
                  <c:v>0.43147802127559698</c:v>
                </c:pt>
                <c:pt idx="1">
                  <c:v>0.45939831316852903</c:v>
                </c:pt>
                <c:pt idx="2">
                  <c:v>0.48706264161402801</c:v>
                </c:pt>
                <c:pt idx="3">
                  <c:v>0.51577239736301905</c:v>
                </c:pt>
                <c:pt idx="4">
                  <c:v>0.53736130341869903</c:v>
                </c:pt>
                <c:pt idx="5">
                  <c:v>0.561730801900721</c:v>
                </c:pt>
                <c:pt idx="6">
                  <c:v>0.59082230854087403</c:v>
                </c:pt>
                <c:pt idx="7">
                  <c:v>0.61618542610372695</c:v>
                </c:pt>
                <c:pt idx="8">
                  <c:v>0.63994756533401598</c:v>
                </c:pt>
                <c:pt idx="9">
                  <c:v>0.66129665793521497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2B-476F-8BE1-3AEB64E81D8A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广东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Sheet2!$B$3:$K$3</c:f>
              <c:numCache>
                <c:formatCode>General</c:formatCode>
                <c:ptCount val="10"/>
                <c:pt idx="0">
                  <c:v>0.36636385555502199</c:v>
                </c:pt>
                <c:pt idx="1">
                  <c:v>0.388847867857117</c:v>
                </c:pt>
                <c:pt idx="2">
                  <c:v>0.414480259201566</c:v>
                </c:pt>
                <c:pt idx="3">
                  <c:v>0.44775072256311299</c:v>
                </c:pt>
                <c:pt idx="4">
                  <c:v>0.47083736637732798</c:v>
                </c:pt>
                <c:pt idx="5">
                  <c:v>0.49967789033128102</c:v>
                </c:pt>
                <c:pt idx="6">
                  <c:v>0.53500101058344396</c:v>
                </c:pt>
                <c:pt idx="7">
                  <c:v>0.56628623641265596</c:v>
                </c:pt>
                <c:pt idx="8">
                  <c:v>0.60418816036902101</c:v>
                </c:pt>
                <c:pt idx="9">
                  <c:v>0.62663264280160402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2B-476F-8BE1-3AEB64E81D8A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浙江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Sheet2!$B$4:$K$4</c:f>
              <c:numCache>
                <c:formatCode>General</c:formatCode>
                <c:ptCount val="10"/>
                <c:pt idx="0">
                  <c:v>0.395565057269541</c:v>
                </c:pt>
                <c:pt idx="1">
                  <c:v>0.410576170313671</c:v>
                </c:pt>
                <c:pt idx="2">
                  <c:v>0.41900304787291098</c:v>
                </c:pt>
                <c:pt idx="3">
                  <c:v>0.44243177501792502</c:v>
                </c:pt>
                <c:pt idx="4">
                  <c:v>0.45712471390919202</c:v>
                </c:pt>
                <c:pt idx="5">
                  <c:v>0.47081082807360403</c:v>
                </c:pt>
                <c:pt idx="6">
                  <c:v>0.49026102500769098</c:v>
                </c:pt>
                <c:pt idx="7">
                  <c:v>0.50882871749795</c:v>
                </c:pt>
                <c:pt idx="8">
                  <c:v>0.52917582205070901</c:v>
                </c:pt>
                <c:pt idx="9">
                  <c:v>0.542541002861477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2B-476F-8BE1-3AEB64E81D8A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山东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Sheet2!$B$5:$K$5</c:f>
              <c:numCache>
                <c:formatCode>General</c:formatCode>
                <c:ptCount val="10"/>
                <c:pt idx="0">
                  <c:v>0.28487944756599198</c:v>
                </c:pt>
                <c:pt idx="1">
                  <c:v>0.30394330357557298</c:v>
                </c:pt>
                <c:pt idx="2">
                  <c:v>0.32076092173689402</c:v>
                </c:pt>
                <c:pt idx="3">
                  <c:v>0.34420444881164602</c:v>
                </c:pt>
                <c:pt idx="4">
                  <c:v>0.36237133127987098</c:v>
                </c:pt>
                <c:pt idx="5">
                  <c:v>0.379160798576821</c:v>
                </c:pt>
                <c:pt idx="6">
                  <c:v>0.39573622047613399</c:v>
                </c:pt>
                <c:pt idx="7">
                  <c:v>0.40591624963298101</c:v>
                </c:pt>
                <c:pt idx="8">
                  <c:v>0.41142035260778098</c:v>
                </c:pt>
                <c:pt idx="9">
                  <c:v>0.42420848963394098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12B-476F-8BE1-3AEB64E81D8A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上海</c:v>
                </c:pt>
              </c:strCache>
            </c:strRef>
          </c:tx>
          <c:spPr>
            <a:ln w="254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Sheet2!$B$6:$K$6</c:f>
              <c:numCache>
                <c:formatCode>General</c:formatCode>
                <c:ptCount val="10"/>
                <c:pt idx="0">
                  <c:v>0.196449053889592</c:v>
                </c:pt>
                <c:pt idx="1">
                  <c:v>0.20936494456443799</c:v>
                </c:pt>
                <c:pt idx="2">
                  <c:v>0.28169808302631599</c:v>
                </c:pt>
                <c:pt idx="3">
                  <c:v>0.291128366453483</c:v>
                </c:pt>
                <c:pt idx="4">
                  <c:v>0.30818263928307899</c:v>
                </c:pt>
                <c:pt idx="5">
                  <c:v>0.331424512634096</c:v>
                </c:pt>
                <c:pt idx="6">
                  <c:v>0.34531197051045498</c:v>
                </c:pt>
                <c:pt idx="7">
                  <c:v>0.36529935612730502</c:v>
                </c:pt>
                <c:pt idx="8">
                  <c:v>0.39739321848554199</c:v>
                </c:pt>
                <c:pt idx="9">
                  <c:v>0.400814488748574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12B-476F-8BE1-3AEB64E81D8A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河南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Sheet2!$B$7:$K$7</c:f>
              <c:numCache>
                <c:formatCode>General</c:formatCode>
                <c:ptCount val="10"/>
                <c:pt idx="0">
                  <c:v>0.23106839721033001</c:v>
                </c:pt>
                <c:pt idx="1">
                  <c:v>0.246797548519294</c:v>
                </c:pt>
                <c:pt idx="2">
                  <c:v>0.26215494284152702</c:v>
                </c:pt>
                <c:pt idx="3">
                  <c:v>0.28464624103749098</c:v>
                </c:pt>
                <c:pt idx="4">
                  <c:v>0.29730881451876101</c:v>
                </c:pt>
                <c:pt idx="5">
                  <c:v>0.31087234121702201</c:v>
                </c:pt>
                <c:pt idx="6">
                  <c:v>0.33248630295585102</c:v>
                </c:pt>
                <c:pt idx="7">
                  <c:v>0.35453453138496299</c:v>
                </c:pt>
                <c:pt idx="8">
                  <c:v>0.38115179435223401</c:v>
                </c:pt>
                <c:pt idx="9">
                  <c:v>0.39368282505890601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12B-476F-8BE1-3AEB64E81D8A}"/>
            </c:ext>
          </c:extLst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四川</c:v>
                </c:pt>
              </c:strCache>
            </c:strRef>
          </c:tx>
          <c:spPr>
            <a:ln w="254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Sheet2!$B$8:$K$8</c:f>
              <c:numCache>
                <c:formatCode>General</c:formatCode>
                <c:ptCount val="10"/>
                <c:pt idx="0">
                  <c:v>0.266424562459187</c:v>
                </c:pt>
                <c:pt idx="1">
                  <c:v>0.28476889970862801</c:v>
                </c:pt>
                <c:pt idx="2">
                  <c:v>0.295367065627619</c:v>
                </c:pt>
                <c:pt idx="3">
                  <c:v>0.31250381780617498</c:v>
                </c:pt>
                <c:pt idx="4">
                  <c:v>0.32506317069079599</c:v>
                </c:pt>
                <c:pt idx="5">
                  <c:v>0.33975803132253901</c:v>
                </c:pt>
                <c:pt idx="6">
                  <c:v>0.35359805400984701</c:v>
                </c:pt>
                <c:pt idx="7">
                  <c:v>0.36562701978844597</c:v>
                </c:pt>
                <c:pt idx="8">
                  <c:v>0.38914438657827999</c:v>
                </c:pt>
                <c:pt idx="9">
                  <c:v>0.39191056582589101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12B-476F-8BE1-3AEB64E81D8A}"/>
            </c:ext>
          </c:extLst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河北</c:v>
                </c:pt>
              </c:strCache>
            </c:strRef>
          </c:tx>
          <c:spPr>
            <a:ln w="254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Sheet2!$B$9:$K$9</c:f>
              <c:numCache>
                <c:formatCode>General</c:formatCode>
                <c:ptCount val="10"/>
                <c:pt idx="0">
                  <c:v>0.26331942395849101</c:v>
                </c:pt>
                <c:pt idx="1">
                  <c:v>0.27941632791701099</c:v>
                </c:pt>
                <c:pt idx="2">
                  <c:v>0.288581848964169</c:v>
                </c:pt>
                <c:pt idx="3">
                  <c:v>0.30146699492976198</c:v>
                </c:pt>
                <c:pt idx="4">
                  <c:v>0.30806871133521302</c:v>
                </c:pt>
                <c:pt idx="5">
                  <c:v>0.31497495606426101</c:v>
                </c:pt>
                <c:pt idx="6">
                  <c:v>0.32989750858921202</c:v>
                </c:pt>
                <c:pt idx="7">
                  <c:v>0.33218860934940803</c:v>
                </c:pt>
                <c:pt idx="8">
                  <c:v>0.34214244067564897</c:v>
                </c:pt>
                <c:pt idx="9">
                  <c:v>0.35533567365619301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12B-476F-8BE1-3AEB64E81D8A}"/>
            </c:ext>
          </c:extLst>
        </c:ser>
        <c:ser>
          <c:idx val="8"/>
          <c:order val="8"/>
          <c:tx>
            <c:strRef>
              <c:f>Sheet2!$A$10</c:f>
              <c:strCache>
                <c:ptCount val="1"/>
                <c:pt idx="0">
                  <c:v>福建</c:v>
                </c:pt>
              </c:strCache>
            </c:strRef>
          </c:tx>
          <c:spPr>
            <a:ln w="2540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Sheet2!$B$10:$K$10</c:f>
              <c:numCache>
                <c:formatCode>General</c:formatCode>
                <c:ptCount val="10"/>
                <c:pt idx="0">
                  <c:v>0.17158863769288199</c:v>
                </c:pt>
                <c:pt idx="1">
                  <c:v>0.185800181112732</c:v>
                </c:pt>
                <c:pt idx="2">
                  <c:v>0.19978781620199801</c:v>
                </c:pt>
                <c:pt idx="3">
                  <c:v>0.224327613457561</c:v>
                </c:pt>
                <c:pt idx="4">
                  <c:v>0.236180757461142</c:v>
                </c:pt>
                <c:pt idx="5">
                  <c:v>0.24532516813865299</c:v>
                </c:pt>
                <c:pt idx="6">
                  <c:v>0.265947108833825</c:v>
                </c:pt>
                <c:pt idx="7">
                  <c:v>0.28678653374681801</c:v>
                </c:pt>
                <c:pt idx="8">
                  <c:v>0.31022233026219598</c:v>
                </c:pt>
                <c:pt idx="9">
                  <c:v>0.32725312684347901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12B-476F-8BE1-3AEB64E81D8A}"/>
            </c:ext>
          </c:extLst>
        </c:ser>
        <c:ser>
          <c:idx val="9"/>
          <c:order val="9"/>
          <c:tx>
            <c:strRef>
              <c:f>Sheet2!$A$11</c:f>
              <c:strCache>
                <c:ptCount val="1"/>
                <c:pt idx="0">
                  <c:v>安徽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Sheet2!$B$11:$K$11</c:f>
              <c:numCache>
                <c:formatCode>General</c:formatCode>
                <c:ptCount val="10"/>
                <c:pt idx="0">
                  <c:v>0.181091402911007</c:v>
                </c:pt>
                <c:pt idx="1">
                  <c:v>0.19357318544361601</c:v>
                </c:pt>
                <c:pt idx="2">
                  <c:v>0.202930348523264</c:v>
                </c:pt>
                <c:pt idx="3">
                  <c:v>0.22524497233752799</c:v>
                </c:pt>
                <c:pt idx="4">
                  <c:v>0.235850355382272</c:v>
                </c:pt>
                <c:pt idx="5">
                  <c:v>0.24695382849012301</c:v>
                </c:pt>
                <c:pt idx="6">
                  <c:v>0.26257817491069702</c:v>
                </c:pt>
                <c:pt idx="7">
                  <c:v>0.27864937050973898</c:v>
                </c:pt>
                <c:pt idx="8">
                  <c:v>0.30602676409454699</c:v>
                </c:pt>
                <c:pt idx="9">
                  <c:v>0.318688676562494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12B-476F-8BE1-3AEB64E81D8A}"/>
            </c:ext>
          </c:extLst>
        </c:ser>
        <c:ser>
          <c:idx val="10"/>
          <c:order val="10"/>
          <c:tx>
            <c:strRef>
              <c:f>Sheet2!$A$12</c:f>
              <c:strCache>
                <c:ptCount val="1"/>
                <c:pt idx="0">
                  <c:v>湖南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Sheet2!$B$12:$K$12</c:f>
              <c:numCache>
                <c:formatCode>General</c:formatCode>
                <c:ptCount val="10"/>
                <c:pt idx="0">
                  <c:v>0.19796503028291601</c:v>
                </c:pt>
                <c:pt idx="1">
                  <c:v>0.212604173553638</c:v>
                </c:pt>
                <c:pt idx="2">
                  <c:v>0.225279441308886</c:v>
                </c:pt>
                <c:pt idx="3">
                  <c:v>0.24199385546580399</c:v>
                </c:pt>
                <c:pt idx="4">
                  <c:v>0.25219980974626899</c:v>
                </c:pt>
                <c:pt idx="5">
                  <c:v>0.26572465487642999</c:v>
                </c:pt>
                <c:pt idx="6">
                  <c:v>0.27180546803468802</c:v>
                </c:pt>
                <c:pt idx="7">
                  <c:v>0.28874166426488701</c:v>
                </c:pt>
                <c:pt idx="8">
                  <c:v>0.30153600551947901</c:v>
                </c:pt>
                <c:pt idx="9">
                  <c:v>0.30955018966169001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12B-476F-8BE1-3AEB64E81D8A}"/>
            </c:ext>
          </c:extLst>
        </c:ser>
        <c:ser>
          <c:idx val="11"/>
          <c:order val="11"/>
          <c:tx>
            <c:strRef>
              <c:f>Sheet2!$A$13</c:f>
              <c:strCache>
                <c:ptCount val="1"/>
                <c:pt idx="0">
                  <c:v>北京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Sheet2!$B$13:$K$13</c:f>
              <c:numCache>
                <c:formatCode>General</c:formatCode>
                <c:ptCount val="10"/>
                <c:pt idx="0">
                  <c:v>0.19557834696288101</c:v>
                </c:pt>
                <c:pt idx="1">
                  <c:v>0.20905868330741501</c:v>
                </c:pt>
                <c:pt idx="2">
                  <c:v>0.222331145916463</c:v>
                </c:pt>
                <c:pt idx="3">
                  <c:v>0.22023565098713499</c:v>
                </c:pt>
                <c:pt idx="4">
                  <c:v>0.23277002926755699</c:v>
                </c:pt>
                <c:pt idx="5">
                  <c:v>0.24557438061873399</c:v>
                </c:pt>
                <c:pt idx="6">
                  <c:v>0.26177909359676099</c:v>
                </c:pt>
                <c:pt idx="7">
                  <c:v>0.27733261243903901</c:v>
                </c:pt>
                <c:pt idx="8">
                  <c:v>0.30221668401858798</c:v>
                </c:pt>
                <c:pt idx="9">
                  <c:v>0.30559366708317098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12B-476F-8BE1-3AEB64E81D8A}"/>
            </c:ext>
          </c:extLst>
        </c:ser>
        <c:ser>
          <c:idx val="12"/>
          <c:order val="12"/>
          <c:tx>
            <c:strRef>
              <c:f>Sheet2!$A$14</c:f>
              <c:strCache>
                <c:ptCount val="1"/>
                <c:pt idx="0">
                  <c:v>湖北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Sheet2!$B$14:$K$14</c:f>
              <c:numCache>
                <c:formatCode>General</c:formatCode>
                <c:ptCount val="10"/>
                <c:pt idx="0">
                  <c:v>0.186052163821079</c:v>
                </c:pt>
                <c:pt idx="1">
                  <c:v>0.197262245213043</c:v>
                </c:pt>
                <c:pt idx="2">
                  <c:v>0.20833092083034499</c:v>
                </c:pt>
                <c:pt idx="3">
                  <c:v>0.23312598625025799</c:v>
                </c:pt>
                <c:pt idx="4">
                  <c:v>0.24629816673763399</c:v>
                </c:pt>
                <c:pt idx="5">
                  <c:v>0.25713473444144402</c:v>
                </c:pt>
                <c:pt idx="6">
                  <c:v>0.26794829394950698</c:v>
                </c:pt>
                <c:pt idx="7">
                  <c:v>0.28181550723049198</c:v>
                </c:pt>
                <c:pt idx="8">
                  <c:v>0.30255767135651701</c:v>
                </c:pt>
                <c:pt idx="9">
                  <c:v>0.30234513497151699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12B-476F-8BE1-3AEB64E81D8A}"/>
            </c:ext>
          </c:extLst>
        </c:ser>
        <c:ser>
          <c:idx val="13"/>
          <c:order val="13"/>
          <c:tx>
            <c:strRef>
              <c:f>Sheet2!$A$15</c:f>
              <c:strCache>
                <c:ptCount val="1"/>
                <c:pt idx="0">
                  <c:v>黑龙江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Sheet2!$B$15:$K$15</c:f>
              <c:numCache>
                <c:formatCode>General</c:formatCode>
                <c:ptCount val="10"/>
                <c:pt idx="0">
                  <c:v>0.21438244296411901</c:v>
                </c:pt>
                <c:pt idx="1">
                  <c:v>0.224732840848828</c:v>
                </c:pt>
                <c:pt idx="2">
                  <c:v>0.22912659431850599</c:v>
                </c:pt>
                <c:pt idx="3">
                  <c:v>0.23551764615429399</c:v>
                </c:pt>
                <c:pt idx="4">
                  <c:v>0.23665888505690599</c:v>
                </c:pt>
                <c:pt idx="5">
                  <c:v>0.23697205801955401</c:v>
                </c:pt>
                <c:pt idx="6">
                  <c:v>0.252598933245954</c:v>
                </c:pt>
                <c:pt idx="7">
                  <c:v>0.26065212508810098</c:v>
                </c:pt>
                <c:pt idx="8">
                  <c:v>0.261691067977464</c:v>
                </c:pt>
                <c:pt idx="9">
                  <c:v>0.28048157901307702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12B-476F-8BE1-3AEB64E81D8A}"/>
            </c:ext>
          </c:extLst>
        </c:ser>
        <c:ser>
          <c:idx val="14"/>
          <c:order val="14"/>
          <c:tx>
            <c:strRef>
              <c:f>Sheet2!$A$16</c:f>
              <c:strCache>
                <c:ptCount val="1"/>
                <c:pt idx="0">
                  <c:v>内蒙古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Sheet2!$B$16:$K$16</c:f>
              <c:numCache>
                <c:formatCode>General</c:formatCode>
                <c:ptCount val="10"/>
                <c:pt idx="0">
                  <c:v>0.16792788904943701</c:v>
                </c:pt>
                <c:pt idx="1">
                  <c:v>0.17825976430948601</c:v>
                </c:pt>
                <c:pt idx="2">
                  <c:v>0.18909453867633</c:v>
                </c:pt>
                <c:pt idx="3">
                  <c:v>0.202606434226206</c:v>
                </c:pt>
                <c:pt idx="4">
                  <c:v>0.210247637487533</c:v>
                </c:pt>
                <c:pt idx="5">
                  <c:v>0.214496386813115</c:v>
                </c:pt>
                <c:pt idx="6">
                  <c:v>0.240026323240283</c:v>
                </c:pt>
                <c:pt idx="7">
                  <c:v>0.256015955005503</c:v>
                </c:pt>
                <c:pt idx="8">
                  <c:v>0.26499416018141397</c:v>
                </c:pt>
                <c:pt idx="9">
                  <c:v>0.276309878667446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12B-476F-8BE1-3AEB64E81D8A}"/>
            </c:ext>
          </c:extLst>
        </c:ser>
        <c:ser>
          <c:idx val="15"/>
          <c:order val="15"/>
          <c:tx>
            <c:strRef>
              <c:f>Sheet2!$A$17</c:f>
              <c:strCache>
                <c:ptCount val="1"/>
                <c:pt idx="0">
                  <c:v>江西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Sheet2!$B$17:$K$17</c:f>
              <c:numCache>
                <c:formatCode>General</c:formatCode>
                <c:ptCount val="10"/>
                <c:pt idx="0">
                  <c:v>0.17241274641486201</c:v>
                </c:pt>
                <c:pt idx="1">
                  <c:v>0.18102686390016801</c:v>
                </c:pt>
                <c:pt idx="2">
                  <c:v>0.187284007453969</c:v>
                </c:pt>
                <c:pt idx="3">
                  <c:v>0.200601661346995</c:v>
                </c:pt>
                <c:pt idx="4">
                  <c:v>0.20724972433956401</c:v>
                </c:pt>
                <c:pt idx="5">
                  <c:v>0.21656818860813501</c:v>
                </c:pt>
                <c:pt idx="6">
                  <c:v>0.22704212224864201</c:v>
                </c:pt>
                <c:pt idx="7">
                  <c:v>0.23858864027973001</c:v>
                </c:pt>
                <c:pt idx="8">
                  <c:v>0.25939167494654503</c:v>
                </c:pt>
                <c:pt idx="9">
                  <c:v>0.27199180870070899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12B-476F-8BE1-3AEB64E81D8A}"/>
            </c:ext>
          </c:extLst>
        </c:ser>
        <c:ser>
          <c:idx val="16"/>
          <c:order val="16"/>
          <c:tx>
            <c:strRef>
              <c:f>Sheet2!$A$18</c:f>
              <c:strCache>
                <c:ptCount val="1"/>
                <c:pt idx="0">
                  <c:v>辽宁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Sheet2!$B$18:$K$18</c:f>
              <c:numCache>
                <c:formatCode>General</c:formatCode>
                <c:ptCount val="10"/>
                <c:pt idx="0">
                  <c:v>0.20871360387139001</c:v>
                </c:pt>
                <c:pt idx="1">
                  <c:v>0.221894619725444</c:v>
                </c:pt>
                <c:pt idx="2">
                  <c:v>0.23246355221878601</c:v>
                </c:pt>
                <c:pt idx="3">
                  <c:v>0.23354769132367301</c:v>
                </c:pt>
                <c:pt idx="4">
                  <c:v>0.24380766960932501</c:v>
                </c:pt>
                <c:pt idx="5">
                  <c:v>0.24554553660542899</c:v>
                </c:pt>
                <c:pt idx="6">
                  <c:v>0.25437117525397401</c:v>
                </c:pt>
                <c:pt idx="7">
                  <c:v>0.241728460791101</c:v>
                </c:pt>
                <c:pt idx="8">
                  <c:v>0.24008012401948001</c:v>
                </c:pt>
                <c:pt idx="9">
                  <c:v>0.25020453039342999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12B-476F-8BE1-3AEB64E81D8A}"/>
            </c:ext>
          </c:extLst>
        </c:ser>
        <c:ser>
          <c:idx val="17"/>
          <c:order val="17"/>
          <c:tx>
            <c:strRef>
              <c:f>Sheet2!$A$19</c:f>
              <c:strCache>
                <c:ptCount val="1"/>
                <c:pt idx="0">
                  <c:v>云南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Sheet2!$B$19:$K$19</c:f>
              <c:numCache>
                <c:formatCode>General</c:formatCode>
                <c:ptCount val="10"/>
                <c:pt idx="0">
                  <c:v>9.5972326274508996E-2</c:v>
                </c:pt>
                <c:pt idx="1">
                  <c:v>0.111237178442602</c:v>
                </c:pt>
                <c:pt idx="2">
                  <c:v>0.12477874400375399</c:v>
                </c:pt>
                <c:pt idx="3">
                  <c:v>0.14652237380689101</c:v>
                </c:pt>
                <c:pt idx="4">
                  <c:v>0.15709279460153899</c:v>
                </c:pt>
                <c:pt idx="5">
                  <c:v>0.170133213345361</c:v>
                </c:pt>
                <c:pt idx="6">
                  <c:v>0.192478736310605</c:v>
                </c:pt>
                <c:pt idx="7">
                  <c:v>0.20949975300929699</c:v>
                </c:pt>
                <c:pt idx="8">
                  <c:v>0.21861202083929901</c:v>
                </c:pt>
                <c:pt idx="9">
                  <c:v>0.23482951415671599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12B-476F-8BE1-3AEB64E81D8A}"/>
            </c:ext>
          </c:extLst>
        </c:ser>
        <c:ser>
          <c:idx val="18"/>
          <c:order val="18"/>
          <c:tx>
            <c:strRef>
              <c:f>Sheet2!$A$20</c:f>
              <c:strCache>
                <c:ptCount val="1"/>
                <c:pt idx="0">
                  <c:v>陕西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Sheet2!$B$20:$K$20</c:f>
              <c:numCache>
                <c:formatCode>General</c:formatCode>
                <c:ptCount val="10"/>
                <c:pt idx="0">
                  <c:v>0.13728666945562101</c:v>
                </c:pt>
                <c:pt idx="1">
                  <c:v>0.15077448299804799</c:v>
                </c:pt>
                <c:pt idx="2">
                  <c:v>0.15907880887210399</c:v>
                </c:pt>
                <c:pt idx="3">
                  <c:v>0.18114891646793199</c:v>
                </c:pt>
                <c:pt idx="4">
                  <c:v>0.18549763360485699</c:v>
                </c:pt>
                <c:pt idx="5">
                  <c:v>0.191771949474836</c:v>
                </c:pt>
                <c:pt idx="6">
                  <c:v>0.204671269812853</c:v>
                </c:pt>
                <c:pt idx="7">
                  <c:v>0.21586930158536899</c:v>
                </c:pt>
                <c:pt idx="8">
                  <c:v>0.22297525015658901</c:v>
                </c:pt>
                <c:pt idx="9">
                  <c:v>0.23053223002766399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12B-476F-8BE1-3AEB64E81D8A}"/>
            </c:ext>
          </c:extLst>
        </c:ser>
        <c:ser>
          <c:idx val="19"/>
          <c:order val="19"/>
          <c:tx>
            <c:strRef>
              <c:f>Sheet2!$A$21</c:f>
              <c:strCache>
                <c:ptCount val="1"/>
                <c:pt idx="0">
                  <c:v>吉林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Sheet2!$B$21:$K$21</c:f>
              <c:numCache>
                <c:formatCode>General</c:formatCode>
                <c:ptCount val="10"/>
                <c:pt idx="0">
                  <c:v>0.16827014114486399</c:v>
                </c:pt>
                <c:pt idx="1">
                  <c:v>0.17532207664209001</c:v>
                </c:pt>
                <c:pt idx="2">
                  <c:v>0.183977292046729</c:v>
                </c:pt>
                <c:pt idx="3">
                  <c:v>0.192450496954368</c:v>
                </c:pt>
                <c:pt idx="4">
                  <c:v>0.19718490591934901</c:v>
                </c:pt>
                <c:pt idx="5">
                  <c:v>0.204088714416721</c:v>
                </c:pt>
                <c:pt idx="6">
                  <c:v>0.212020093496324</c:v>
                </c:pt>
                <c:pt idx="7">
                  <c:v>0.21139795129243599</c:v>
                </c:pt>
                <c:pt idx="8">
                  <c:v>0.215537114140537</c:v>
                </c:pt>
                <c:pt idx="9">
                  <c:v>0.226492982673345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12B-476F-8BE1-3AEB64E81D8A}"/>
            </c:ext>
          </c:extLst>
        </c:ser>
        <c:ser>
          <c:idx val="20"/>
          <c:order val="20"/>
          <c:tx>
            <c:strRef>
              <c:f>Sheet2!$A$22</c:f>
              <c:strCache>
                <c:ptCount val="1"/>
                <c:pt idx="0">
                  <c:v>广西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Sheet2!$B$22:$K$22</c:f>
              <c:numCache>
                <c:formatCode>General</c:formatCode>
                <c:ptCount val="10"/>
                <c:pt idx="0">
                  <c:v>0.11428238128696599</c:v>
                </c:pt>
                <c:pt idx="1">
                  <c:v>0.126340823226371</c:v>
                </c:pt>
                <c:pt idx="2">
                  <c:v>0.13457298377184801</c:v>
                </c:pt>
                <c:pt idx="3">
                  <c:v>0.16117374420823</c:v>
                </c:pt>
                <c:pt idx="4">
                  <c:v>0.16900971863115499</c:v>
                </c:pt>
                <c:pt idx="5">
                  <c:v>0.179042315146584</c:v>
                </c:pt>
                <c:pt idx="6">
                  <c:v>0.18939472666606999</c:v>
                </c:pt>
                <c:pt idx="7">
                  <c:v>0.199977898891982</c:v>
                </c:pt>
                <c:pt idx="8">
                  <c:v>0.214737344358816</c:v>
                </c:pt>
                <c:pt idx="9">
                  <c:v>0.226419474815134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12B-476F-8BE1-3AEB64E81D8A}"/>
            </c:ext>
          </c:extLst>
        </c:ser>
        <c:ser>
          <c:idx val="21"/>
          <c:order val="21"/>
          <c:tx>
            <c:strRef>
              <c:f>Sheet2!$A$23</c:f>
              <c:strCache>
                <c:ptCount val="1"/>
                <c:pt idx="0">
                  <c:v>重庆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Sheet2!$B$23:$K$23</c:f>
              <c:numCache>
                <c:formatCode>General</c:formatCode>
                <c:ptCount val="10"/>
                <c:pt idx="0">
                  <c:v>0.112823059425667</c:v>
                </c:pt>
                <c:pt idx="1">
                  <c:v>0.122893911098132</c:v>
                </c:pt>
                <c:pt idx="2">
                  <c:v>0.131915109475707</c:v>
                </c:pt>
                <c:pt idx="3">
                  <c:v>0.156891466239373</c:v>
                </c:pt>
                <c:pt idx="4">
                  <c:v>0.16808387754590301</c:v>
                </c:pt>
                <c:pt idx="5">
                  <c:v>0.17774454676042201</c:v>
                </c:pt>
                <c:pt idx="6">
                  <c:v>0.187426595418973</c:v>
                </c:pt>
                <c:pt idx="7">
                  <c:v>0.19781455095636</c:v>
                </c:pt>
                <c:pt idx="8">
                  <c:v>0.21311570042446201</c:v>
                </c:pt>
                <c:pt idx="9">
                  <c:v>0.223790168583373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12B-476F-8BE1-3AEB64E81D8A}"/>
            </c:ext>
          </c:extLst>
        </c:ser>
        <c:ser>
          <c:idx val="22"/>
          <c:order val="22"/>
          <c:tx>
            <c:strRef>
              <c:f>Sheet2!$A$24</c:f>
              <c:strCache>
                <c:ptCount val="1"/>
                <c:pt idx="0">
                  <c:v>天津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Sheet2!$B$24:$K$24</c:f>
              <c:numCache>
                <c:formatCode>General</c:formatCode>
                <c:ptCount val="10"/>
                <c:pt idx="0">
                  <c:v>0.13411437894874301</c:v>
                </c:pt>
                <c:pt idx="1">
                  <c:v>0.14695820732977499</c:v>
                </c:pt>
                <c:pt idx="2">
                  <c:v>0.163135505454678</c:v>
                </c:pt>
                <c:pt idx="3">
                  <c:v>0.18293393622732201</c:v>
                </c:pt>
                <c:pt idx="4">
                  <c:v>0.18881538683048901</c:v>
                </c:pt>
                <c:pt idx="5">
                  <c:v>0.196456935949748</c:v>
                </c:pt>
                <c:pt idx="6">
                  <c:v>0.20190193283729299</c:v>
                </c:pt>
                <c:pt idx="7">
                  <c:v>0.197444922943811</c:v>
                </c:pt>
                <c:pt idx="8">
                  <c:v>0.19752622997499</c:v>
                </c:pt>
                <c:pt idx="9">
                  <c:v>0.214814568648758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12B-476F-8BE1-3AEB64E81D8A}"/>
            </c:ext>
          </c:extLst>
        </c:ser>
        <c:ser>
          <c:idx val="23"/>
          <c:order val="23"/>
          <c:tx>
            <c:strRef>
              <c:f>Sheet2!$A$25</c:f>
              <c:strCache>
                <c:ptCount val="1"/>
                <c:pt idx="0">
                  <c:v>新疆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Sheet2!$B$25:$K$25</c:f>
              <c:numCache>
                <c:formatCode>General</c:formatCode>
                <c:ptCount val="10"/>
                <c:pt idx="0">
                  <c:v>0.14036239837262701</c:v>
                </c:pt>
                <c:pt idx="1">
                  <c:v>0.15171136740896901</c:v>
                </c:pt>
                <c:pt idx="2">
                  <c:v>0.16271482121362599</c:v>
                </c:pt>
                <c:pt idx="3">
                  <c:v>0.17425735808425</c:v>
                </c:pt>
                <c:pt idx="4">
                  <c:v>0.17688275336404499</c:v>
                </c:pt>
                <c:pt idx="5">
                  <c:v>0.17909384499592701</c:v>
                </c:pt>
                <c:pt idx="6">
                  <c:v>0.18508155412074401</c:v>
                </c:pt>
                <c:pt idx="7">
                  <c:v>0.195614194795691</c:v>
                </c:pt>
                <c:pt idx="8">
                  <c:v>0.205983135688981</c:v>
                </c:pt>
                <c:pt idx="9">
                  <c:v>0.212068166530132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12B-476F-8BE1-3AEB64E81D8A}"/>
            </c:ext>
          </c:extLst>
        </c:ser>
        <c:ser>
          <c:idx val="24"/>
          <c:order val="24"/>
          <c:tx>
            <c:strRef>
              <c:f>Sheet2!$A$26</c:f>
              <c:strCache>
                <c:ptCount val="1"/>
                <c:pt idx="0">
                  <c:v>山西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Sheet2!$B$26:$K$26</c:f>
              <c:numCache>
                <c:formatCode>General</c:formatCode>
                <c:ptCount val="10"/>
                <c:pt idx="0">
                  <c:v>0.13239518356139199</c:v>
                </c:pt>
                <c:pt idx="1">
                  <c:v>0.14312855701493599</c:v>
                </c:pt>
                <c:pt idx="2">
                  <c:v>0.150242021028724</c:v>
                </c:pt>
                <c:pt idx="3">
                  <c:v>0.167351126098501</c:v>
                </c:pt>
                <c:pt idx="4">
                  <c:v>0.172853320762511</c:v>
                </c:pt>
                <c:pt idx="5">
                  <c:v>0.17971255788186</c:v>
                </c:pt>
                <c:pt idx="6">
                  <c:v>0.18089089016245599</c:v>
                </c:pt>
                <c:pt idx="7">
                  <c:v>0.19271228129159301</c:v>
                </c:pt>
                <c:pt idx="8">
                  <c:v>0.19771356779475699</c:v>
                </c:pt>
                <c:pt idx="9">
                  <c:v>0.21009747268982401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12B-476F-8BE1-3AEB64E81D8A}"/>
            </c:ext>
          </c:extLst>
        </c:ser>
        <c:ser>
          <c:idx val="25"/>
          <c:order val="25"/>
          <c:tx>
            <c:strRef>
              <c:f>Sheet2!$A$27</c:f>
              <c:strCache>
                <c:ptCount val="1"/>
                <c:pt idx="0">
                  <c:v>贵州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Sheet2!$B$27:$K$27</c:f>
              <c:numCache>
                <c:formatCode>General</c:formatCode>
                <c:ptCount val="10"/>
                <c:pt idx="0">
                  <c:v>8.4073641343525504E-2</c:v>
                </c:pt>
                <c:pt idx="1">
                  <c:v>9.7179792998646194E-2</c:v>
                </c:pt>
                <c:pt idx="2">
                  <c:v>0.110008830938514</c:v>
                </c:pt>
                <c:pt idx="3">
                  <c:v>0.13453818417454</c:v>
                </c:pt>
                <c:pt idx="4">
                  <c:v>0.145858418074018</c:v>
                </c:pt>
                <c:pt idx="5">
                  <c:v>0.153125296922141</c:v>
                </c:pt>
                <c:pt idx="6">
                  <c:v>0.169672812186173</c:v>
                </c:pt>
                <c:pt idx="7">
                  <c:v>0.178522952174857</c:v>
                </c:pt>
                <c:pt idx="8">
                  <c:v>0.190409121711341</c:v>
                </c:pt>
                <c:pt idx="9">
                  <c:v>0.199458510407338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12B-476F-8BE1-3AEB64E81D8A}"/>
            </c:ext>
          </c:extLst>
        </c:ser>
        <c:ser>
          <c:idx val="26"/>
          <c:order val="26"/>
          <c:tx>
            <c:strRef>
              <c:f>Sheet2!$A$28</c:f>
              <c:strCache>
                <c:ptCount val="1"/>
                <c:pt idx="0">
                  <c:v>西藏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Sheet2!$B$28:$K$28</c:f>
              <c:numCache>
                <c:formatCode>General</c:formatCode>
                <c:ptCount val="10"/>
                <c:pt idx="0">
                  <c:v>6.5655247526486701E-2</c:v>
                </c:pt>
                <c:pt idx="1">
                  <c:v>4.7100154332477502E-2</c:v>
                </c:pt>
                <c:pt idx="2">
                  <c:v>0.105763750407586</c:v>
                </c:pt>
                <c:pt idx="3">
                  <c:v>0.115595266565008</c:v>
                </c:pt>
                <c:pt idx="4">
                  <c:v>0.121306751857424</c:v>
                </c:pt>
                <c:pt idx="5">
                  <c:v>0.112106431621552</c:v>
                </c:pt>
                <c:pt idx="6">
                  <c:v>0.124929545978628</c:v>
                </c:pt>
                <c:pt idx="7">
                  <c:v>0.113890656684771</c:v>
                </c:pt>
                <c:pt idx="8">
                  <c:v>0.15036134660075501</c:v>
                </c:pt>
                <c:pt idx="9">
                  <c:v>0.16526437017731599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12B-476F-8BE1-3AEB64E81D8A}"/>
            </c:ext>
          </c:extLst>
        </c:ser>
        <c:ser>
          <c:idx val="27"/>
          <c:order val="27"/>
          <c:tx>
            <c:strRef>
              <c:f>Sheet2!$A$29</c:f>
              <c:strCache>
                <c:ptCount val="1"/>
                <c:pt idx="0">
                  <c:v>海南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Sheet2!$B$29:$K$29</c:f>
              <c:numCache>
                <c:formatCode>General</c:formatCode>
                <c:ptCount val="10"/>
                <c:pt idx="0">
                  <c:v>8.1071089120892698E-2</c:v>
                </c:pt>
                <c:pt idx="1">
                  <c:v>8.7470790174261098E-2</c:v>
                </c:pt>
                <c:pt idx="2">
                  <c:v>9.2026885126154895E-2</c:v>
                </c:pt>
                <c:pt idx="3">
                  <c:v>0.108792414012731</c:v>
                </c:pt>
                <c:pt idx="4">
                  <c:v>0.11540814124978099</c:v>
                </c:pt>
                <c:pt idx="5">
                  <c:v>0.12524136056797699</c:v>
                </c:pt>
                <c:pt idx="6">
                  <c:v>0.12961415753695699</c:v>
                </c:pt>
                <c:pt idx="7">
                  <c:v>0.132047768054042</c:v>
                </c:pt>
                <c:pt idx="8">
                  <c:v>0.150086557957303</c:v>
                </c:pt>
                <c:pt idx="9">
                  <c:v>0.160787642046995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12B-476F-8BE1-3AEB64E81D8A}"/>
            </c:ext>
          </c:extLst>
        </c:ser>
        <c:ser>
          <c:idx val="28"/>
          <c:order val="28"/>
          <c:tx>
            <c:strRef>
              <c:f>Sheet2!$A$30</c:f>
              <c:strCache>
                <c:ptCount val="1"/>
                <c:pt idx="0">
                  <c:v>甘肃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Sheet2!$B$30:$K$30</c:f>
              <c:numCache>
                <c:formatCode>General</c:formatCode>
                <c:ptCount val="10"/>
                <c:pt idx="0">
                  <c:v>8.8744380606089093E-2</c:v>
                </c:pt>
                <c:pt idx="1">
                  <c:v>9.6610628127805395E-2</c:v>
                </c:pt>
                <c:pt idx="2">
                  <c:v>0.10442220658411</c:v>
                </c:pt>
                <c:pt idx="3">
                  <c:v>0.118605217348181</c:v>
                </c:pt>
                <c:pt idx="4">
                  <c:v>0.123695913568376</c:v>
                </c:pt>
                <c:pt idx="5">
                  <c:v>0.127152716359971</c:v>
                </c:pt>
                <c:pt idx="6">
                  <c:v>0.13152524677080801</c:v>
                </c:pt>
                <c:pt idx="7">
                  <c:v>0.14331593011171301</c:v>
                </c:pt>
                <c:pt idx="8">
                  <c:v>0.15023409484693701</c:v>
                </c:pt>
                <c:pt idx="9">
                  <c:v>0.159171989869268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12B-476F-8BE1-3AEB64E81D8A}"/>
            </c:ext>
          </c:extLst>
        </c:ser>
        <c:ser>
          <c:idx val="29"/>
          <c:order val="29"/>
          <c:tx>
            <c:strRef>
              <c:f>Sheet2!$A$31</c:f>
              <c:strCache>
                <c:ptCount val="1"/>
                <c:pt idx="0">
                  <c:v>宁夏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Sheet2!$B$31:$K$31</c:f>
              <c:numCache>
                <c:formatCode>General</c:formatCode>
                <c:ptCount val="10"/>
                <c:pt idx="0">
                  <c:v>7.7729064450228397E-2</c:v>
                </c:pt>
                <c:pt idx="1">
                  <c:v>7.6597223936413897E-2</c:v>
                </c:pt>
                <c:pt idx="2">
                  <c:v>8.3094670569510004E-2</c:v>
                </c:pt>
                <c:pt idx="3">
                  <c:v>0.100031170687594</c:v>
                </c:pt>
                <c:pt idx="4">
                  <c:v>0.106557809951299</c:v>
                </c:pt>
                <c:pt idx="5">
                  <c:v>0.11147822080432999</c:v>
                </c:pt>
                <c:pt idx="6">
                  <c:v>0.115248753276914</c:v>
                </c:pt>
                <c:pt idx="7">
                  <c:v>0.11880757879484501</c:v>
                </c:pt>
                <c:pt idx="8">
                  <c:v>0.12694660611858499</c:v>
                </c:pt>
                <c:pt idx="9">
                  <c:v>0.13457829580505001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12B-476F-8BE1-3AEB64E81D8A}"/>
            </c:ext>
          </c:extLst>
        </c:ser>
        <c:ser>
          <c:idx val="30"/>
          <c:order val="30"/>
          <c:tx>
            <c:strRef>
              <c:f>Sheet2!$A$32</c:f>
              <c:strCache>
                <c:ptCount val="1"/>
                <c:pt idx="0">
                  <c:v>青海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Sheet2!$B$1:$K$1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Sheet2!$B$32:$K$32</c:f>
              <c:numCache>
                <c:formatCode>General</c:formatCode>
                <c:ptCount val="10"/>
                <c:pt idx="0">
                  <c:v>7.5410615598044795E-2</c:v>
                </c:pt>
                <c:pt idx="1">
                  <c:v>8.12381363998015E-2</c:v>
                </c:pt>
                <c:pt idx="2">
                  <c:v>8.3881767403512303E-2</c:v>
                </c:pt>
                <c:pt idx="3">
                  <c:v>9.3995064303422193E-2</c:v>
                </c:pt>
                <c:pt idx="4">
                  <c:v>9.2838791069569201E-2</c:v>
                </c:pt>
                <c:pt idx="5">
                  <c:v>9.66343037264423E-2</c:v>
                </c:pt>
                <c:pt idx="6">
                  <c:v>0.10129148966695201</c:v>
                </c:pt>
                <c:pt idx="7">
                  <c:v>0.106296823807823</c:v>
                </c:pt>
                <c:pt idx="8">
                  <c:v>0.11004627911709899</c:v>
                </c:pt>
                <c:pt idx="9">
                  <c:v>0.114584711396855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12B-476F-8BE1-3AEB64E81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213344"/>
        <c:axId val="209208064"/>
      </c:lineChart>
      <c:catAx>
        <c:axId val="209213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209208064"/>
        <c:crosses val="autoZero"/>
        <c:auto val="1"/>
        <c:lblAlgn val="ctr"/>
        <c:lblOffset val="100"/>
        <c:noMultiLvlLbl val="0"/>
      </c:catAx>
      <c:valAx>
        <c:axId val="20920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20921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793020327900558E-2"/>
          <c:y val="0.81107425232155783"/>
          <c:w val="0.87743395006867575"/>
          <c:h val="0.175926797829823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600">
          <a:latin typeface="华文楷体" panose="02010600040101010101" pitchFamily="2" charset="-122"/>
          <a:ea typeface="华文楷体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低水平!$B$1</c:f>
              <c:strCache>
                <c:ptCount val="1"/>
                <c:pt idx="0">
                  <c:v>甘肃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低水平!$A$2:$A$5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低水平!$B$2:$B$5</c:f>
              <c:numCache>
                <c:formatCode>General</c:formatCode>
                <c:ptCount val="4"/>
                <c:pt idx="0">
                  <c:v>0.112521274041154</c:v>
                </c:pt>
                <c:pt idx="1">
                  <c:v>0.10215662506202</c:v>
                </c:pt>
                <c:pt idx="2">
                  <c:v>0.124872202652967</c:v>
                </c:pt>
                <c:pt idx="3">
                  <c:v>0.284112185664401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B-4924-8B8C-CBA7EEA1A652}"/>
            </c:ext>
          </c:extLst>
        </c:ser>
        <c:ser>
          <c:idx val="1"/>
          <c:order val="1"/>
          <c:tx>
            <c:strRef>
              <c:f>低水平!$C$1</c:f>
              <c:strCache>
                <c:ptCount val="1"/>
                <c:pt idx="0">
                  <c:v>宁夏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低水平!$A$2:$A$5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低水平!$C$2:$C$5</c:f>
              <c:numCache>
                <c:formatCode>General</c:formatCode>
                <c:ptCount val="4"/>
                <c:pt idx="0">
                  <c:v>8.5634741879960494E-2</c:v>
                </c:pt>
                <c:pt idx="1">
                  <c:v>8.6494335406289896E-2</c:v>
                </c:pt>
                <c:pt idx="2">
                  <c:v>7.0851693131854104E-2</c:v>
                </c:pt>
                <c:pt idx="3">
                  <c:v>0.48259063225844501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B-4924-8B8C-CBA7EEA1A652}"/>
            </c:ext>
          </c:extLst>
        </c:ser>
        <c:ser>
          <c:idx val="2"/>
          <c:order val="2"/>
          <c:tx>
            <c:strRef>
              <c:f>低水平!$D$1</c:f>
              <c:strCache>
                <c:ptCount val="1"/>
                <c:pt idx="0">
                  <c:v>青海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低水平!$A$2:$A$5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低水平!$D$2:$D$5</c:f>
              <c:numCache>
                <c:formatCode>General</c:formatCode>
                <c:ptCount val="4"/>
                <c:pt idx="0">
                  <c:v>3.5866943211564202E-2</c:v>
                </c:pt>
                <c:pt idx="1">
                  <c:v>8.5555279709388296E-2</c:v>
                </c:pt>
                <c:pt idx="2">
                  <c:v>9.6436103597883793E-2</c:v>
                </c:pt>
                <c:pt idx="3">
                  <c:v>0.40628657570042898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B-4924-8B8C-CBA7EEA1A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8725648"/>
        <c:axId val="1488726128"/>
      </c:radarChart>
      <c:catAx>
        <c:axId val="148872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1488726128"/>
        <c:crosses val="autoZero"/>
        <c:auto val="1"/>
        <c:lblAlgn val="ctr"/>
        <c:lblOffset val="100"/>
        <c:noMultiLvlLbl val="0"/>
      </c:catAx>
      <c:valAx>
        <c:axId val="148872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148872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2F2F2"/>
    </a:solidFill>
    <a:ln w="9525" cap="flat" cmpd="sng" algn="ctr">
      <a:noFill/>
      <a:round/>
    </a:ln>
    <a:effectLst/>
  </c:spPr>
  <c:txPr>
    <a:bodyPr/>
    <a:lstStyle/>
    <a:p>
      <a:pPr>
        <a:defRPr lang="zh-CN" sz="1800">
          <a:latin typeface="华文楷体" panose="02010600040101010101" pitchFamily="2" charset="-122"/>
          <a:ea typeface="华文楷体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中等水平!$B$1</c:f>
              <c:strCache>
                <c:ptCount val="1"/>
                <c:pt idx="0">
                  <c:v>安徽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中等水平!$A$2:$A$5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中等水平!$B$2:$B$5</c:f>
              <c:numCache>
                <c:formatCode>General</c:formatCode>
                <c:ptCount val="4"/>
                <c:pt idx="0">
                  <c:v>0.31298943931460899</c:v>
                </c:pt>
                <c:pt idx="1">
                  <c:v>0.157416549646686</c:v>
                </c:pt>
                <c:pt idx="2">
                  <c:v>0.45632226064009401</c:v>
                </c:pt>
                <c:pt idx="3">
                  <c:v>0.58810418059521097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D9-4D44-B312-3665E99BE8F3}"/>
            </c:ext>
          </c:extLst>
        </c:ser>
        <c:ser>
          <c:idx val="1"/>
          <c:order val="1"/>
          <c:tx>
            <c:strRef>
              <c:f>中等水平!$C$1</c:f>
              <c:strCache>
                <c:ptCount val="1"/>
                <c:pt idx="0">
                  <c:v>湖北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中等水平!$A$2:$A$5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中等水平!$C$2:$C$5</c:f>
              <c:numCache>
                <c:formatCode>General</c:formatCode>
                <c:ptCount val="4"/>
                <c:pt idx="0">
                  <c:v>0.31750580265003597</c:v>
                </c:pt>
                <c:pt idx="1">
                  <c:v>0.15005125474002601</c:v>
                </c:pt>
                <c:pt idx="2">
                  <c:v>0.37838699812750898</c:v>
                </c:pt>
                <c:pt idx="3">
                  <c:v>0.60187345128257796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D9-4D44-B312-3665E99BE8F3}"/>
            </c:ext>
          </c:extLst>
        </c:ser>
        <c:ser>
          <c:idx val="2"/>
          <c:order val="2"/>
          <c:tx>
            <c:strRef>
              <c:f>中等水平!$D$1</c:f>
              <c:strCache>
                <c:ptCount val="1"/>
                <c:pt idx="0">
                  <c:v>江西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中等水平!$A$2:$A$5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中等水平!$D$2:$D$5</c:f>
              <c:numCache>
                <c:formatCode>General</c:formatCode>
                <c:ptCount val="4"/>
                <c:pt idx="0">
                  <c:v>0.206472695043878</c:v>
                </c:pt>
                <c:pt idx="1">
                  <c:v>0.13825124799355601</c:v>
                </c:pt>
                <c:pt idx="2">
                  <c:v>0.40473859650816602</c:v>
                </c:pt>
                <c:pt idx="3">
                  <c:v>0.59862488958944204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D9-4D44-B312-3665E99BE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7389936"/>
        <c:axId val="307389456"/>
      </c:radarChart>
      <c:catAx>
        <c:axId val="30738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307389456"/>
        <c:crosses val="autoZero"/>
        <c:auto val="1"/>
        <c:lblAlgn val="ctr"/>
        <c:lblOffset val="100"/>
        <c:noMultiLvlLbl val="0"/>
      </c:catAx>
      <c:valAx>
        <c:axId val="30738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30738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2F2F2"/>
    </a:solidFill>
    <a:ln w="9525" cap="flat" cmpd="sng" algn="ctr">
      <a:noFill/>
      <a:round/>
    </a:ln>
    <a:effectLst/>
  </c:spPr>
  <c:txPr>
    <a:bodyPr/>
    <a:lstStyle/>
    <a:p>
      <a:pPr>
        <a:defRPr lang="zh-CN" sz="1800">
          <a:latin typeface="华文楷体" panose="02010600040101010101" pitchFamily="2" charset="-122"/>
          <a:ea typeface="华文楷体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高水平!$B$1</c:f>
              <c:strCache>
                <c:ptCount val="1"/>
                <c:pt idx="0">
                  <c:v>江苏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高水平!$A$2:$A$5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高水平!$B$2:$B$5</c:f>
              <c:numCache>
                <c:formatCode>General</c:formatCode>
                <c:ptCount val="4"/>
                <c:pt idx="0">
                  <c:v>0.68089123047870903</c:v>
                </c:pt>
                <c:pt idx="1">
                  <c:v>0.83652257124470397</c:v>
                </c:pt>
                <c:pt idx="2">
                  <c:v>0.50703281007172896</c:v>
                </c:pt>
                <c:pt idx="3">
                  <c:v>0.74185809746507902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E-4504-B9BD-0C1ABB59C906}"/>
            </c:ext>
          </c:extLst>
        </c:ser>
        <c:ser>
          <c:idx val="1"/>
          <c:order val="1"/>
          <c:tx>
            <c:strRef>
              <c:f>高水平!$C$1</c:f>
              <c:strCache>
                <c:ptCount val="1"/>
                <c:pt idx="0">
                  <c:v>广东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高水平!$A$2:$A$5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高水平!$C$2:$C$5</c:f>
              <c:numCache>
                <c:formatCode>General</c:formatCode>
                <c:ptCount val="4"/>
                <c:pt idx="0">
                  <c:v>0.71330668089372695</c:v>
                </c:pt>
                <c:pt idx="1">
                  <c:v>0.59527664578973705</c:v>
                </c:pt>
                <c:pt idx="2">
                  <c:v>0.37158459179617098</c:v>
                </c:pt>
                <c:pt idx="3">
                  <c:v>0.63143473572770403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7E-4504-B9BD-0C1ABB59C906}"/>
            </c:ext>
          </c:extLst>
        </c:ser>
        <c:ser>
          <c:idx val="2"/>
          <c:order val="2"/>
          <c:tx>
            <c:strRef>
              <c:f>高水平!$D$1</c:f>
              <c:strCache>
                <c:ptCount val="1"/>
                <c:pt idx="0">
                  <c:v>浙江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高水平!$A$2:$A$5</c:f>
              <c:strCache>
                <c:ptCount val="4"/>
                <c:pt idx="0">
                  <c:v>产业兴旺</c:v>
                </c:pt>
                <c:pt idx="1">
                  <c:v>生态宜居</c:v>
                </c:pt>
                <c:pt idx="2">
                  <c:v>乡风文明</c:v>
                </c:pt>
                <c:pt idx="3">
                  <c:v>生活富裕</c:v>
                </c:pt>
              </c:strCache>
            </c:strRef>
          </c:cat>
          <c:val>
            <c:numRef>
              <c:f>高水平!$D$2:$D$5</c:f>
              <c:numCache>
                <c:formatCode>General</c:formatCode>
                <c:ptCount val="4"/>
                <c:pt idx="0">
                  <c:v>0.415630221124691</c:v>
                </c:pt>
                <c:pt idx="1">
                  <c:v>0.46640431629766899</c:v>
                </c:pt>
                <c:pt idx="2">
                  <c:v>0.46942649529241698</c:v>
                </c:pt>
                <c:pt idx="3">
                  <c:v>0.93097369479388603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7E-4504-B9BD-0C1ABB59C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624544"/>
        <c:axId val="550623584"/>
      </c:radarChart>
      <c:catAx>
        <c:axId val="55062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550623584"/>
        <c:crosses val="autoZero"/>
        <c:auto val="1"/>
        <c:lblAlgn val="ctr"/>
        <c:lblOffset val="100"/>
        <c:noMultiLvlLbl val="0"/>
      </c:catAx>
      <c:valAx>
        <c:axId val="55062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endParaRPr lang="zh-CN"/>
          </a:p>
        </c:txPr>
        <c:crossAx val="55062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rgbClr val="F2F2F2"/>
    </a:solidFill>
    <a:ln w="9525" cap="flat" cmpd="sng" algn="ctr">
      <a:noFill/>
      <a:round/>
    </a:ln>
    <a:effectLst/>
  </c:spPr>
  <c:txPr>
    <a:bodyPr/>
    <a:lstStyle/>
    <a:p>
      <a:pPr>
        <a:defRPr lang="zh-CN" sz="1800">
          <a:latin typeface="华文楷体" panose="02010600040101010101" pitchFamily="2" charset="-122"/>
          <a:ea typeface="华文楷体" panose="02010600040101010101" pitchFamily="2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'高（多）'!$A$2</c:f>
              <c:strCache>
                <c:ptCount val="1"/>
                <c:pt idx="0">
                  <c:v>产业兴旺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'高（多）'!$B$1:$F$1</c:f>
              <c:strCache>
                <c:ptCount val="5"/>
                <c:pt idx="0">
                  <c:v>江苏</c:v>
                </c:pt>
                <c:pt idx="1">
                  <c:v>广东</c:v>
                </c:pt>
                <c:pt idx="2">
                  <c:v>浙江</c:v>
                </c:pt>
                <c:pt idx="3">
                  <c:v>山东</c:v>
                </c:pt>
                <c:pt idx="4">
                  <c:v>上海</c:v>
                </c:pt>
              </c:strCache>
            </c:strRef>
          </c:cat>
          <c:val>
            <c:numRef>
              <c:f>'高（多）'!$B$2:$F$2</c:f>
              <c:numCache>
                <c:formatCode>General</c:formatCode>
                <c:ptCount val="5"/>
                <c:pt idx="0">
                  <c:v>0.68089123047870903</c:v>
                </c:pt>
                <c:pt idx="1">
                  <c:v>0.71330668089372695</c:v>
                </c:pt>
                <c:pt idx="2">
                  <c:v>0.415630221124691</c:v>
                </c:pt>
                <c:pt idx="3">
                  <c:v>0.51625718516028196</c:v>
                </c:pt>
                <c:pt idx="4">
                  <c:v>0.28492580231832398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6E-41D2-BC3C-B8BE49F05D89}"/>
            </c:ext>
          </c:extLst>
        </c:ser>
        <c:ser>
          <c:idx val="1"/>
          <c:order val="1"/>
          <c:tx>
            <c:strRef>
              <c:f>'高（多）'!$A$3</c:f>
              <c:strCache>
                <c:ptCount val="1"/>
                <c:pt idx="0">
                  <c:v>生态宜居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'高（多）'!$B$1:$F$1</c:f>
              <c:strCache>
                <c:ptCount val="5"/>
                <c:pt idx="0">
                  <c:v>江苏</c:v>
                </c:pt>
                <c:pt idx="1">
                  <c:v>广东</c:v>
                </c:pt>
                <c:pt idx="2">
                  <c:v>浙江</c:v>
                </c:pt>
                <c:pt idx="3">
                  <c:v>山东</c:v>
                </c:pt>
                <c:pt idx="4">
                  <c:v>上海</c:v>
                </c:pt>
              </c:strCache>
            </c:strRef>
          </c:cat>
          <c:val>
            <c:numRef>
              <c:f>'高（多）'!$B$3:$F$3</c:f>
              <c:numCache>
                <c:formatCode>General</c:formatCode>
                <c:ptCount val="5"/>
                <c:pt idx="0">
                  <c:v>0.83652257124470397</c:v>
                </c:pt>
                <c:pt idx="1">
                  <c:v>0.59527664578973705</c:v>
                </c:pt>
                <c:pt idx="2">
                  <c:v>0.46640431629766899</c:v>
                </c:pt>
                <c:pt idx="3">
                  <c:v>0.19667525130543001</c:v>
                </c:pt>
                <c:pt idx="4">
                  <c:v>0.460084826242669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6E-41D2-BC3C-B8BE49F05D89}"/>
            </c:ext>
          </c:extLst>
        </c:ser>
        <c:ser>
          <c:idx val="2"/>
          <c:order val="2"/>
          <c:tx>
            <c:strRef>
              <c:f>'高（多）'!$A$4</c:f>
              <c:strCache>
                <c:ptCount val="1"/>
                <c:pt idx="0">
                  <c:v>乡风文明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'高（多）'!$B$1:$F$1</c:f>
              <c:strCache>
                <c:ptCount val="5"/>
                <c:pt idx="0">
                  <c:v>江苏</c:v>
                </c:pt>
                <c:pt idx="1">
                  <c:v>广东</c:v>
                </c:pt>
                <c:pt idx="2">
                  <c:v>浙江</c:v>
                </c:pt>
                <c:pt idx="3">
                  <c:v>山东</c:v>
                </c:pt>
                <c:pt idx="4">
                  <c:v>上海</c:v>
                </c:pt>
              </c:strCache>
            </c:strRef>
          </c:cat>
          <c:val>
            <c:numRef>
              <c:f>'高（多）'!$B$4:$F$4</c:f>
              <c:numCache>
                <c:formatCode>General</c:formatCode>
                <c:ptCount val="5"/>
                <c:pt idx="0">
                  <c:v>0.50703281007172896</c:v>
                </c:pt>
                <c:pt idx="1">
                  <c:v>0.37158459179617098</c:v>
                </c:pt>
                <c:pt idx="2">
                  <c:v>0.46942649529241698</c:v>
                </c:pt>
                <c:pt idx="3">
                  <c:v>0.40470990432195703</c:v>
                </c:pt>
                <c:pt idx="4">
                  <c:v>0.58946365992401795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6E-41D2-BC3C-B8BE49F05D89}"/>
            </c:ext>
          </c:extLst>
        </c:ser>
        <c:ser>
          <c:idx val="3"/>
          <c:order val="3"/>
          <c:tx>
            <c:strRef>
              <c:f>'高（多）'!$A$5</c:f>
              <c:strCache>
                <c:ptCount val="1"/>
                <c:pt idx="0">
                  <c:v>生活富裕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'高（多）'!$B$1:$F$1</c:f>
              <c:strCache>
                <c:ptCount val="5"/>
                <c:pt idx="0">
                  <c:v>江苏</c:v>
                </c:pt>
                <c:pt idx="1">
                  <c:v>广东</c:v>
                </c:pt>
                <c:pt idx="2">
                  <c:v>浙江</c:v>
                </c:pt>
                <c:pt idx="3">
                  <c:v>山东</c:v>
                </c:pt>
                <c:pt idx="4">
                  <c:v>上海</c:v>
                </c:pt>
              </c:strCache>
            </c:strRef>
          </c:cat>
          <c:val>
            <c:numRef>
              <c:f>'高（多）'!$B$5:$F$5</c:f>
              <c:numCache>
                <c:formatCode>General</c:formatCode>
                <c:ptCount val="5"/>
                <c:pt idx="0">
                  <c:v>0.74185809746507902</c:v>
                </c:pt>
                <c:pt idx="1">
                  <c:v>0.63143473572770403</c:v>
                </c:pt>
                <c:pt idx="2">
                  <c:v>0.93097369479388603</c:v>
                </c:pt>
                <c:pt idx="3">
                  <c:v>0.60198138899946396</c:v>
                </c:pt>
                <c:pt idx="4">
                  <c:v>0.93129615449736503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D6E-41D2-BC3C-B8BE49F05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0621184"/>
        <c:axId val="550624064"/>
      </c:lineChart>
      <c:catAx>
        <c:axId val="55062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550624064"/>
        <c:crosses val="autoZero"/>
        <c:auto val="1"/>
        <c:lblAlgn val="ctr"/>
        <c:lblOffset val="100"/>
        <c:noMultiLvlLbl val="0"/>
      </c:catAx>
      <c:valAx>
        <c:axId val="55062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pPr>
            <a:endParaRPr lang="zh-CN"/>
          </a:p>
        </c:txPr>
        <c:crossAx val="55062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'中等（多）'!$A$2</c:f>
              <c:strCache>
                <c:ptCount val="1"/>
                <c:pt idx="0">
                  <c:v>产业兴旺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'中等（多）'!$B$1:$F$1</c:f>
              <c:strCache>
                <c:ptCount val="5"/>
                <c:pt idx="0">
                  <c:v>安徽</c:v>
                </c:pt>
                <c:pt idx="1">
                  <c:v>内蒙古</c:v>
                </c:pt>
                <c:pt idx="2">
                  <c:v>湖北</c:v>
                </c:pt>
                <c:pt idx="3">
                  <c:v>云南</c:v>
                </c:pt>
                <c:pt idx="4">
                  <c:v>江西</c:v>
                </c:pt>
              </c:strCache>
            </c:strRef>
          </c:cat>
          <c:val>
            <c:numRef>
              <c:f>'中等（多）'!$B$2:$F$2</c:f>
              <c:numCache>
                <c:formatCode>General</c:formatCode>
                <c:ptCount val="5"/>
                <c:pt idx="0">
                  <c:v>0.31298943931460899</c:v>
                </c:pt>
                <c:pt idx="1">
                  <c:v>0.29125810143353897</c:v>
                </c:pt>
                <c:pt idx="2">
                  <c:v>0.31750580265003597</c:v>
                </c:pt>
                <c:pt idx="3">
                  <c:v>0.19479847453506899</c:v>
                </c:pt>
                <c:pt idx="4">
                  <c:v>0.206472695043878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E9-47B2-BE10-3F6542056329}"/>
            </c:ext>
          </c:extLst>
        </c:ser>
        <c:ser>
          <c:idx val="1"/>
          <c:order val="1"/>
          <c:tx>
            <c:strRef>
              <c:f>'中等（多）'!$A$3</c:f>
              <c:strCache>
                <c:ptCount val="1"/>
                <c:pt idx="0">
                  <c:v>生态宜居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'中等（多）'!$B$1:$F$1</c:f>
              <c:strCache>
                <c:ptCount val="5"/>
                <c:pt idx="0">
                  <c:v>安徽</c:v>
                </c:pt>
                <c:pt idx="1">
                  <c:v>内蒙古</c:v>
                </c:pt>
                <c:pt idx="2">
                  <c:v>湖北</c:v>
                </c:pt>
                <c:pt idx="3">
                  <c:v>云南</c:v>
                </c:pt>
                <c:pt idx="4">
                  <c:v>江西</c:v>
                </c:pt>
              </c:strCache>
            </c:strRef>
          </c:cat>
          <c:val>
            <c:numRef>
              <c:f>'中等（多）'!$B$3:$F$3</c:f>
              <c:numCache>
                <c:formatCode>General</c:formatCode>
                <c:ptCount val="5"/>
                <c:pt idx="0">
                  <c:v>0.157416549646686</c:v>
                </c:pt>
                <c:pt idx="1">
                  <c:v>0.21154430137971</c:v>
                </c:pt>
                <c:pt idx="2">
                  <c:v>0.15005125474002601</c:v>
                </c:pt>
                <c:pt idx="3">
                  <c:v>0.171647982450995</c:v>
                </c:pt>
                <c:pt idx="4">
                  <c:v>0.13825124799355601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E9-47B2-BE10-3F6542056329}"/>
            </c:ext>
          </c:extLst>
        </c:ser>
        <c:ser>
          <c:idx val="2"/>
          <c:order val="2"/>
          <c:tx>
            <c:strRef>
              <c:f>'中等（多）'!$A$4</c:f>
              <c:strCache>
                <c:ptCount val="1"/>
                <c:pt idx="0">
                  <c:v>乡风文明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'中等（多）'!$B$1:$F$1</c:f>
              <c:strCache>
                <c:ptCount val="5"/>
                <c:pt idx="0">
                  <c:v>安徽</c:v>
                </c:pt>
                <c:pt idx="1">
                  <c:v>内蒙古</c:v>
                </c:pt>
                <c:pt idx="2">
                  <c:v>湖北</c:v>
                </c:pt>
                <c:pt idx="3">
                  <c:v>云南</c:v>
                </c:pt>
                <c:pt idx="4">
                  <c:v>江西</c:v>
                </c:pt>
              </c:strCache>
            </c:strRef>
          </c:cat>
          <c:val>
            <c:numRef>
              <c:f>'中等（多）'!$B$4:$F$4</c:f>
              <c:numCache>
                <c:formatCode>General</c:formatCode>
                <c:ptCount val="5"/>
                <c:pt idx="0">
                  <c:v>0.45632226064009401</c:v>
                </c:pt>
                <c:pt idx="1">
                  <c:v>0.77216065719444305</c:v>
                </c:pt>
                <c:pt idx="2">
                  <c:v>0.37838699812750898</c:v>
                </c:pt>
                <c:pt idx="3">
                  <c:v>0.25392091179367599</c:v>
                </c:pt>
                <c:pt idx="4">
                  <c:v>0.40473859650816602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E9-47B2-BE10-3F6542056329}"/>
            </c:ext>
          </c:extLst>
        </c:ser>
        <c:ser>
          <c:idx val="3"/>
          <c:order val="3"/>
          <c:tx>
            <c:strRef>
              <c:f>'中等（多）'!$A$5</c:f>
              <c:strCache>
                <c:ptCount val="1"/>
                <c:pt idx="0">
                  <c:v>生活富裕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'中等（多）'!$B$1:$F$1</c:f>
              <c:strCache>
                <c:ptCount val="5"/>
                <c:pt idx="0">
                  <c:v>安徽</c:v>
                </c:pt>
                <c:pt idx="1">
                  <c:v>内蒙古</c:v>
                </c:pt>
                <c:pt idx="2">
                  <c:v>湖北</c:v>
                </c:pt>
                <c:pt idx="3">
                  <c:v>云南</c:v>
                </c:pt>
                <c:pt idx="4">
                  <c:v>江西</c:v>
                </c:pt>
              </c:strCache>
            </c:strRef>
          </c:cat>
          <c:val>
            <c:numRef>
              <c:f>'中等（多）'!$B$5:$F$5</c:f>
              <c:numCache>
                <c:formatCode>General</c:formatCode>
                <c:ptCount val="5"/>
                <c:pt idx="0">
                  <c:v>0.58810418059521097</c:v>
                </c:pt>
                <c:pt idx="1">
                  <c:v>0.54902945253166402</c:v>
                </c:pt>
                <c:pt idx="2">
                  <c:v>0.60187345128257796</c:v>
                </c:pt>
                <c:pt idx="3">
                  <c:v>0.39526705246308502</c:v>
                </c:pt>
                <c:pt idx="4">
                  <c:v>0.59862488958944204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E9-47B2-BE10-3F6542056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7407696"/>
        <c:axId val="307401936"/>
      </c:lineChart>
      <c:catAx>
        <c:axId val="30740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307401936"/>
        <c:crosses val="autoZero"/>
        <c:auto val="1"/>
        <c:lblAlgn val="ctr"/>
        <c:lblOffset val="100"/>
        <c:noMultiLvlLbl val="0"/>
      </c:catAx>
      <c:valAx>
        <c:axId val="30740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pPr>
            <a:endParaRPr lang="zh-CN"/>
          </a:p>
        </c:txPr>
        <c:crossAx val="30740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'低（多）'!$A$2</c:f>
              <c:strCache>
                <c:ptCount val="1"/>
                <c:pt idx="0">
                  <c:v>产业兴旺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'低（多）'!$B$1:$E$1</c:f>
              <c:strCache>
                <c:ptCount val="4"/>
                <c:pt idx="0">
                  <c:v>西藏</c:v>
                </c:pt>
                <c:pt idx="1">
                  <c:v>甘肃</c:v>
                </c:pt>
                <c:pt idx="2">
                  <c:v>宁夏</c:v>
                </c:pt>
                <c:pt idx="3">
                  <c:v>青海</c:v>
                </c:pt>
              </c:strCache>
            </c:strRef>
          </c:cat>
          <c:val>
            <c:numRef>
              <c:f>'低（多）'!$B$2:$E$2</c:f>
              <c:numCache>
                <c:formatCode>General</c:formatCode>
                <c:ptCount val="4"/>
                <c:pt idx="0">
                  <c:v>4.20741062103294E-2</c:v>
                </c:pt>
                <c:pt idx="1">
                  <c:v>0.112521274041154</c:v>
                </c:pt>
                <c:pt idx="2">
                  <c:v>8.5634741879960494E-2</c:v>
                </c:pt>
                <c:pt idx="3">
                  <c:v>3.5866943211564202E-2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CB-4887-91BB-89B1B3B58FB6}"/>
            </c:ext>
          </c:extLst>
        </c:ser>
        <c:ser>
          <c:idx val="1"/>
          <c:order val="1"/>
          <c:tx>
            <c:strRef>
              <c:f>'低（多）'!$A$3</c:f>
              <c:strCache>
                <c:ptCount val="1"/>
                <c:pt idx="0">
                  <c:v>生态宜居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'低（多）'!$B$1:$E$1</c:f>
              <c:strCache>
                <c:ptCount val="4"/>
                <c:pt idx="0">
                  <c:v>西藏</c:v>
                </c:pt>
                <c:pt idx="1">
                  <c:v>甘肃</c:v>
                </c:pt>
                <c:pt idx="2">
                  <c:v>宁夏</c:v>
                </c:pt>
                <c:pt idx="3">
                  <c:v>青海</c:v>
                </c:pt>
              </c:strCache>
            </c:strRef>
          </c:cat>
          <c:val>
            <c:numRef>
              <c:f>'低（多）'!$B$3:$E$3</c:f>
              <c:numCache>
                <c:formatCode>General</c:formatCode>
                <c:ptCount val="4"/>
                <c:pt idx="0">
                  <c:v>0.24664593625994599</c:v>
                </c:pt>
                <c:pt idx="1">
                  <c:v>0.10215662506202</c:v>
                </c:pt>
                <c:pt idx="2">
                  <c:v>8.6494335406289896E-2</c:v>
                </c:pt>
                <c:pt idx="3">
                  <c:v>8.5555279709388296E-2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CB-4887-91BB-89B1B3B58FB6}"/>
            </c:ext>
          </c:extLst>
        </c:ser>
        <c:ser>
          <c:idx val="2"/>
          <c:order val="2"/>
          <c:tx>
            <c:strRef>
              <c:f>'低（多）'!$A$4</c:f>
              <c:strCache>
                <c:ptCount val="1"/>
                <c:pt idx="0">
                  <c:v>乡风文明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'低（多）'!$B$1:$E$1</c:f>
              <c:strCache>
                <c:ptCount val="4"/>
                <c:pt idx="0">
                  <c:v>西藏</c:v>
                </c:pt>
                <c:pt idx="1">
                  <c:v>甘肃</c:v>
                </c:pt>
                <c:pt idx="2">
                  <c:v>宁夏</c:v>
                </c:pt>
                <c:pt idx="3">
                  <c:v>青海</c:v>
                </c:pt>
              </c:strCache>
            </c:strRef>
          </c:cat>
          <c:val>
            <c:numRef>
              <c:f>'低（多）'!$B$4:$E$4</c:f>
              <c:numCache>
                <c:formatCode>General</c:formatCode>
                <c:ptCount val="4"/>
                <c:pt idx="0">
                  <c:v>0.193083501374369</c:v>
                </c:pt>
                <c:pt idx="1">
                  <c:v>0.124872202652967</c:v>
                </c:pt>
                <c:pt idx="2">
                  <c:v>7.0851693131854104E-2</c:v>
                </c:pt>
                <c:pt idx="3">
                  <c:v>9.6436103597883793E-2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CB-4887-91BB-89B1B3B58FB6}"/>
            </c:ext>
          </c:extLst>
        </c:ser>
        <c:ser>
          <c:idx val="3"/>
          <c:order val="3"/>
          <c:tx>
            <c:strRef>
              <c:f>'低（多）'!$A$5</c:f>
              <c:strCache>
                <c:ptCount val="1"/>
                <c:pt idx="0">
                  <c:v>生活富裕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'低（多）'!$B$1:$E$1</c:f>
              <c:strCache>
                <c:ptCount val="4"/>
                <c:pt idx="0">
                  <c:v>西藏</c:v>
                </c:pt>
                <c:pt idx="1">
                  <c:v>甘肃</c:v>
                </c:pt>
                <c:pt idx="2">
                  <c:v>宁夏</c:v>
                </c:pt>
                <c:pt idx="3">
                  <c:v>青海</c:v>
                </c:pt>
              </c:strCache>
            </c:strRef>
          </c:cat>
          <c:val>
            <c:numRef>
              <c:f>'低（多）'!$B$5:$E$5</c:f>
              <c:numCache>
                <c:formatCode>General</c:formatCode>
                <c:ptCount val="4"/>
                <c:pt idx="0">
                  <c:v>0.41765782759954001</c:v>
                </c:pt>
                <c:pt idx="1">
                  <c:v>0.284112185664401</c:v>
                </c:pt>
                <c:pt idx="2">
                  <c:v>0.48259063225844501</c:v>
                </c:pt>
                <c:pt idx="3">
                  <c:v>0.40628657570042898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CB-4887-91BB-89B1B3B58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77728"/>
        <c:axId val="120276288"/>
      </c:lineChart>
      <c:catAx>
        <c:axId val="12027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120276288"/>
        <c:crosses val="autoZero"/>
        <c:auto val="1"/>
        <c:lblAlgn val="ctr"/>
        <c:lblOffset val="100"/>
        <c:noMultiLvlLbl val="0"/>
      </c:catAx>
      <c:valAx>
        <c:axId val="12027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defRPr>
            </a:pPr>
            <a:endParaRPr lang="zh-CN"/>
          </a:p>
        </c:txPr>
        <c:crossAx val="12027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5T15:37:46.132" idx="1">
    <p:pos x="10" y="10"/>
    <p:text>颜色修改，字号放大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29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image" Target="../media/image24.wmf"/><Relationship Id="rId26" Type="http://schemas.openxmlformats.org/officeDocument/2006/relationships/image" Target="../media/image28.wmf"/><Relationship Id="rId39" Type="http://schemas.openxmlformats.org/officeDocument/2006/relationships/image" Target="../media/image35.png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32.wmf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29" Type="http://schemas.openxmlformats.org/officeDocument/2006/relationships/oleObject" Target="../embeddings/oleObject15.bin"/><Relationship Id="rId41" Type="http://schemas.openxmlformats.org/officeDocument/2006/relationships/image" Target="../media/image36.wm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27.wmf"/><Relationship Id="rId32" Type="http://schemas.openxmlformats.org/officeDocument/2006/relationships/image" Target="../media/image31.wmf"/><Relationship Id="rId37" Type="http://schemas.openxmlformats.org/officeDocument/2006/relationships/oleObject" Target="../embeddings/oleObject19.bin"/><Relationship Id="rId40" Type="http://schemas.openxmlformats.org/officeDocument/2006/relationships/oleObject" Target="../embeddings/oleObject20.bin"/><Relationship Id="rId5" Type="http://schemas.openxmlformats.org/officeDocument/2006/relationships/tags" Target="../tags/tag41.xml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29.wmf"/><Relationship Id="rId36" Type="http://schemas.openxmlformats.org/officeDocument/2006/relationships/image" Target="../media/image33.wmf"/><Relationship Id="rId10" Type="http://schemas.openxmlformats.org/officeDocument/2006/relationships/tags" Target="../tags/tag46.xml"/><Relationship Id="rId19" Type="http://schemas.openxmlformats.org/officeDocument/2006/relationships/oleObject" Target="../embeddings/oleObject10.bin"/><Relationship Id="rId31" Type="http://schemas.openxmlformats.org/officeDocument/2006/relationships/oleObject" Target="../embeddings/oleObject16.bin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26.w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30.wmf"/><Relationship Id="rId35" Type="http://schemas.openxmlformats.org/officeDocument/2006/relationships/oleObject" Target="../embeddings/oleObject18.bin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7.bin"/><Relationship Id="rId38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3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image" Target="../media/image4.jp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oleObject" Target="../embeddings/oleObject2.bin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7.w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oleObject" Target="../embeddings/oleObject1.bin"/><Relationship Id="rId5" Type="http://schemas.openxmlformats.org/officeDocument/2006/relationships/tags" Target="../tags/tag12.xml"/><Relationship Id="rId10" Type="http://schemas.openxmlformats.org/officeDocument/2006/relationships/image" Target="../media/image6.jp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8.xml"/><Relationship Id="rId7" Type="http://schemas.openxmlformats.org/officeDocument/2006/relationships/image" Target="../media/image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wmf"/><Relationship Id="rId4" Type="http://schemas.openxmlformats.org/officeDocument/2006/relationships/image" Target="../media/image6.jp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23.xml"/><Relationship Id="rId7" Type="http://schemas.openxmlformats.org/officeDocument/2006/relationships/chart" Target="../charts/chart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28.xml"/><Relationship Id="rId7" Type="http://schemas.openxmlformats.org/officeDocument/2006/relationships/chart" Target="../charts/chart4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32.xml"/><Relationship Id="rId7" Type="http://schemas.openxmlformats.org/officeDocument/2006/relationships/chart" Target="../charts/char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51" y="2295261"/>
            <a:ext cx="18288000" cy="5575994"/>
            <a:chOff x="-45" y="3495"/>
            <a:chExt cx="28800" cy="8781"/>
          </a:xfrm>
        </p:grpSpPr>
        <p:grpSp>
          <p:nvGrpSpPr>
            <p:cNvPr id="2" name="Group 2"/>
            <p:cNvGrpSpPr>
              <a:grpSpLocks noChangeAspect="1"/>
            </p:cNvGrpSpPr>
            <p:nvPr/>
          </p:nvGrpSpPr>
          <p:grpSpPr>
            <a:xfrm>
              <a:off x="-45" y="4333"/>
              <a:ext cx="28800" cy="7285"/>
              <a:chOff x="-27428" y="-984673"/>
              <a:chExt cx="24384000" cy="616796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-27428" y="-984673"/>
                <a:ext cx="24384000" cy="6167966"/>
              </a:xfrm>
              <a:custGeom>
                <a:avLst/>
                <a:gdLst/>
                <a:ahLst/>
                <a:cxnLst/>
                <a:rect l="l" t="t" r="r" b="b"/>
                <a:pathLst>
                  <a:path w="24384000" h="4324604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4324604"/>
                    </a:lnTo>
                    <a:lnTo>
                      <a:pt x="0" y="4324604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515" y="3495"/>
              <a:ext cx="8781" cy="8781"/>
              <a:chOff x="0" y="0"/>
              <a:chExt cx="7434658" cy="7434658"/>
            </a:xfrm>
            <a:blipFill rotWithShape="1">
              <a:blip r:embed="rId2"/>
              <a:stretch>
                <a:fillRect/>
              </a:stretch>
            </a:blipFill>
          </p:grpSpPr>
          <p:sp>
            <p:nvSpPr>
              <p:cNvPr id="8" name="Freeform 8"/>
              <p:cNvSpPr/>
              <p:nvPr/>
            </p:nvSpPr>
            <p:spPr>
              <a:xfrm>
                <a:off x="38100" y="38100"/>
                <a:ext cx="7358380" cy="7358380"/>
              </a:xfrm>
              <a:custGeom>
                <a:avLst/>
                <a:gdLst/>
                <a:ahLst/>
                <a:cxnLst/>
                <a:rect l="l" t="t" r="r" b="b"/>
                <a:pathLst>
                  <a:path w="7358380" h="7358380">
                    <a:moveTo>
                      <a:pt x="0" y="3679190"/>
                    </a:moveTo>
                    <a:cubicBezTo>
                      <a:pt x="0" y="1647190"/>
                      <a:pt x="1647190" y="0"/>
                      <a:pt x="3679190" y="0"/>
                    </a:cubicBezTo>
                    <a:cubicBezTo>
                      <a:pt x="5711190" y="0"/>
                      <a:pt x="7358380" y="1647190"/>
                      <a:pt x="7358380" y="3679190"/>
                    </a:cubicBezTo>
                    <a:cubicBezTo>
                      <a:pt x="7358380" y="5711190"/>
                      <a:pt x="5711190" y="7358380"/>
                      <a:pt x="3679190" y="7358380"/>
                    </a:cubicBezTo>
                    <a:cubicBezTo>
                      <a:pt x="1647190" y="7358380"/>
                      <a:pt x="0" y="5711190"/>
                      <a:pt x="0" y="367919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434580" cy="7434707"/>
              </a:xfrm>
              <a:custGeom>
                <a:avLst/>
                <a:gdLst/>
                <a:ahLst/>
                <a:cxnLst/>
                <a:rect l="l" t="t" r="r" b="b"/>
                <a:pathLst>
                  <a:path w="7434580" h="7434707">
                    <a:moveTo>
                      <a:pt x="0" y="3717290"/>
                    </a:moveTo>
                    <a:cubicBezTo>
                      <a:pt x="0" y="1664335"/>
                      <a:pt x="1664335" y="0"/>
                      <a:pt x="3717290" y="0"/>
                    </a:cubicBezTo>
                    <a:lnTo>
                      <a:pt x="3717290" y="38100"/>
                    </a:lnTo>
                    <a:lnTo>
                      <a:pt x="3717290" y="0"/>
                    </a:lnTo>
                    <a:cubicBezTo>
                      <a:pt x="5770372" y="0"/>
                      <a:pt x="7434580" y="1664335"/>
                      <a:pt x="7434580" y="3717290"/>
                    </a:cubicBezTo>
                    <a:cubicBezTo>
                      <a:pt x="7434580" y="5770245"/>
                      <a:pt x="5770245" y="7434580"/>
                      <a:pt x="3717290" y="7434580"/>
                    </a:cubicBezTo>
                    <a:lnTo>
                      <a:pt x="3717290" y="7396480"/>
                    </a:lnTo>
                    <a:lnTo>
                      <a:pt x="3717290" y="7434580"/>
                    </a:lnTo>
                    <a:cubicBezTo>
                      <a:pt x="1664335" y="7434707"/>
                      <a:pt x="0" y="5770372"/>
                      <a:pt x="0" y="3717290"/>
                    </a:cubicBezTo>
                    <a:lnTo>
                      <a:pt x="38100" y="3717290"/>
                    </a:lnTo>
                    <a:lnTo>
                      <a:pt x="70231" y="3737737"/>
                    </a:lnTo>
                    <a:cubicBezTo>
                      <a:pt x="61087" y="3751961"/>
                      <a:pt x="43688" y="3758565"/>
                      <a:pt x="27432" y="3753866"/>
                    </a:cubicBezTo>
                    <a:cubicBezTo>
                      <a:pt x="11176" y="3749167"/>
                      <a:pt x="0" y="3734308"/>
                      <a:pt x="0" y="3717290"/>
                    </a:cubicBezTo>
                    <a:moveTo>
                      <a:pt x="76200" y="3717290"/>
                    </a:moveTo>
                    <a:lnTo>
                      <a:pt x="38100" y="3717290"/>
                    </a:lnTo>
                    <a:lnTo>
                      <a:pt x="5969" y="3696843"/>
                    </a:lnTo>
                    <a:cubicBezTo>
                      <a:pt x="15113" y="3682619"/>
                      <a:pt x="32512" y="3676015"/>
                      <a:pt x="48768" y="3680714"/>
                    </a:cubicBezTo>
                    <a:cubicBezTo>
                      <a:pt x="65024" y="3685413"/>
                      <a:pt x="76200" y="3700399"/>
                      <a:pt x="76200" y="3717290"/>
                    </a:cubicBezTo>
                    <a:cubicBezTo>
                      <a:pt x="76200" y="5728208"/>
                      <a:pt x="1706372" y="7358380"/>
                      <a:pt x="3717290" y="7358380"/>
                    </a:cubicBezTo>
                    <a:cubicBezTo>
                      <a:pt x="5728208" y="7358380"/>
                      <a:pt x="7358380" y="5728208"/>
                      <a:pt x="7358380" y="3717290"/>
                    </a:cubicBezTo>
                    <a:lnTo>
                      <a:pt x="7396480" y="3717290"/>
                    </a:lnTo>
                    <a:lnTo>
                      <a:pt x="7358380" y="3717290"/>
                    </a:lnTo>
                    <a:cubicBezTo>
                      <a:pt x="7358507" y="1706372"/>
                      <a:pt x="5728208" y="76200"/>
                      <a:pt x="3717290" y="76200"/>
                    </a:cubicBezTo>
                    <a:lnTo>
                      <a:pt x="3717290" y="38100"/>
                    </a:lnTo>
                    <a:lnTo>
                      <a:pt x="3717290" y="76200"/>
                    </a:lnTo>
                    <a:cubicBezTo>
                      <a:pt x="1706372" y="76200"/>
                      <a:pt x="76200" y="1706372"/>
                      <a:pt x="76200" y="371729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" name="TextBox 4"/>
          <p:cNvSpPr txBox="1"/>
          <p:nvPr/>
        </p:nvSpPr>
        <p:spPr>
          <a:xfrm>
            <a:off x="6781800" y="3238500"/>
            <a:ext cx="11430000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7200" dirty="0">
                <a:solidFill>
                  <a:schemeClr val="bg1"/>
                </a:solidFill>
                <a:effectLst>
                  <a:outerShdw blurRad="101600" dist="38100" dir="5400000" algn="t" rotWithShape="0">
                    <a:schemeClr val="accent3">
                      <a:alpha val="37000"/>
                    </a:schemeClr>
                  </a:outerShdw>
                </a:effectLst>
                <a:latin typeface="+mj-lt"/>
                <a:ea typeface="楷体" panose="02010609060101010101" charset="-122"/>
                <a:cs typeface="+mj-lt"/>
              </a:rPr>
              <a:t>减贫与振兴</a:t>
            </a:r>
          </a:p>
          <a:p>
            <a:pPr algn="l">
              <a:lnSpc>
                <a:spcPts val="7200"/>
              </a:lnSpc>
            </a:pPr>
            <a:r>
              <a:rPr lang="en-US" altLang="zh-CN" sz="7200" dirty="0">
                <a:solidFill>
                  <a:schemeClr val="bg1"/>
                </a:solidFill>
                <a:effectLst>
                  <a:outerShdw blurRad="101600" dist="38100" dir="5400000" algn="t" rotWithShape="0">
                    <a:schemeClr val="accent3">
                      <a:alpha val="37000"/>
                    </a:schemeClr>
                  </a:outerShdw>
                </a:effectLst>
                <a:latin typeface="+mj-lt"/>
                <a:ea typeface="楷体" panose="02010609060101010101" charset="-122"/>
                <a:cs typeface="+mj-lt"/>
              </a:rPr>
              <a:t>    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101600" dist="38100" dir="5400000" algn="t" rotWithShape="0">
                    <a:schemeClr val="accent3">
                      <a:alpha val="37000"/>
                    </a:schemeClr>
                  </a:outerShdw>
                </a:effectLst>
                <a:latin typeface="+mj-lt"/>
                <a:ea typeface="楷体" panose="02010609060101010101" charset="-122"/>
                <a:cs typeface="+mj-lt"/>
              </a:rPr>
              <a:t>——基于耦合协调度模型   的中国脱贫成效以及乡村振兴衔接度的统计研究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1" name="Freeform 2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24" name="Freeform 2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0" name="TextBox 30"/>
          <p:cNvSpPr txBox="1"/>
          <p:nvPr>
            <p:custDataLst>
              <p:tags r:id="rId1"/>
            </p:custDataLst>
          </p:nvPr>
        </p:nvSpPr>
        <p:spPr>
          <a:xfrm>
            <a:off x="2057400" y="1124585"/>
            <a:ext cx="627697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03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综合评价</a:t>
            </a:r>
            <a:r>
              <a:rPr lang="zh-CN" alt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聚类分析</a:t>
            </a:r>
            <a:endParaRPr lang="en-US" sz="4600" u="none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1015316"/>
              </p:ext>
            </p:extLst>
          </p:nvPr>
        </p:nvGraphicFramePr>
        <p:xfrm>
          <a:off x="1752600" y="3086100"/>
          <a:ext cx="14824075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4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4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4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2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产品兴旺</a:t>
                      </a:r>
                      <a:endParaRPr lang="en-US" altLang="zh-CN" sz="36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维度评价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生态宜居</a:t>
                      </a:r>
                      <a:endParaRPr lang="en-US" altLang="zh-CN" sz="36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维度评价</a:t>
                      </a:r>
                      <a:endParaRPr lang="zh-CN" alt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乡风文明</a:t>
                      </a:r>
                      <a:endParaRPr lang="en-US" altLang="zh-CN" sz="36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维度评价</a:t>
                      </a:r>
                      <a:endParaRPr lang="zh-CN" alt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生活富裕</a:t>
                      </a:r>
                      <a:endParaRPr lang="en-US" altLang="zh-CN" sz="36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6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sym typeface="+mn-ea"/>
                        </a:rPr>
                        <a:t>维度评价</a:t>
                      </a:r>
                      <a:endParaRPr lang="zh-CN" altLang="en-US" sz="36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12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4400" b="1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44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前三名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广东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江苏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山东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江苏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广东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浙江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北京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天津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河北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上海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浙江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天津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12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44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4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后三名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海南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西藏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青海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天津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宁夏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青海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青海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宁夏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新疆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云南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甘肃</a:t>
                      </a: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贵州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1" name="Freeform 2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24" name="Freeform 2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E6D9D7B-6F35-C3BA-009A-F1A95D6DC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6270" r="26209"/>
          <a:stretch/>
        </p:blipFill>
        <p:spPr>
          <a:xfrm>
            <a:off x="46064" y="1693376"/>
            <a:ext cx="9151471" cy="8503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B98C1-B67A-FC1F-6BB1-369C04A04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9" t="6544" r="25000"/>
          <a:stretch/>
        </p:blipFill>
        <p:spPr>
          <a:xfrm>
            <a:off x="297329" y="1714500"/>
            <a:ext cx="9151471" cy="8478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4C5EF4-E37E-830E-C7A7-3708ED9CF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4193" r="27143"/>
          <a:stretch/>
        </p:blipFill>
        <p:spPr>
          <a:xfrm>
            <a:off x="191963" y="1508639"/>
            <a:ext cx="8859672" cy="86921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D3D028-0A66-B9B2-0AD5-1B77C7B36F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1286" r="26667"/>
          <a:stretch/>
        </p:blipFill>
        <p:spPr>
          <a:xfrm>
            <a:off x="177178" y="1273304"/>
            <a:ext cx="8946880" cy="8955881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7E1F2173-88A6-4C4A-156B-93D20F2CC7DC}"/>
              </a:ext>
            </a:extLst>
          </p:cNvPr>
          <p:cNvGrpSpPr/>
          <p:nvPr/>
        </p:nvGrpSpPr>
        <p:grpSpPr>
          <a:xfrm>
            <a:off x="11267921" y="741567"/>
            <a:ext cx="5360228" cy="3791828"/>
            <a:chOff x="11267921" y="741567"/>
            <a:chExt cx="5360228" cy="379182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2D8B467-6F73-DCDC-DE3F-96D54621518D}"/>
                </a:ext>
              </a:extLst>
            </p:cNvPr>
            <p:cNvGrpSpPr/>
            <p:nvPr/>
          </p:nvGrpSpPr>
          <p:grpSpPr>
            <a:xfrm>
              <a:off x="11267921" y="881107"/>
              <a:ext cx="2165299" cy="763720"/>
              <a:chOff x="9576423" y="1047329"/>
              <a:chExt cx="4708525" cy="881380"/>
            </a:xfrm>
          </p:grpSpPr>
          <p:grpSp>
            <p:nvGrpSpPr>
              <p:cNvPr id="49" name="Group 4">
                <a:extLst>
                  <a:ext uri="{FF2B5EF4-FFF2-40B4-BE49-F238E27FC236}">
                    <a16:creationId xmlns:a16="http://schemas.microsoft.com/office/drawing/2014/main" id="{3D98D249-6607-988F-1ADE-9FB1FCCECE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76423" y="1047329"/>
                <a:ext cx="4708525" cy="881380"/>
                <a:chOff x="0" y="0"/>
                <a:chExt cx="6023926" cy="1175462"/>
              </a:xfrm>
            </p:grpSpPr>
            <p:sp>
              <p:nvSpPr>
                <p:cNvPr id="50" name="Freeform 5">
                  <a:extLst>
                    <a:ext uri="{FF2B5EF4-FFF2-40B4-BE49-F238E27FC236}">
                      <a16:creationId xmlns:a16="http://schemas.microsoft.com/office/drawing/2014/main" id="{343196A7-6B45-E9F6-B366-52C56DCCE81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023991" cy="1175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991" h="1175512">
                      <a:moveTo>
                        <a:pt x="0" y="587756"/>
                      </a:moveTo>
                      <a:cubicBezTo>
                        <a:pt x="0" y="263144"/>
                        <a:pt x="263144" y="0"/>
                        <a:pt x="587756" y="0"/>
                      </a:cubicBezTo>
                      <a:lnTo>
                        <a:pt x="5436235" y="0"/>
                      </a:lnTo>
                      <a:cubicBezTo>
                        <a:pt x="5760847" y="0"/>
                        <a:pt x="6023991" y="263144"/>
                        <a:pt x="6023991" y="587756"/>
                      </a:cubicBezTo>
                      <a:cubicBezTo>
                        <a:pt x="6023991" y="912368"/>
                        <a:pt x="5760847" y="1175512"/>
                        <a:pt x="5436235" y="1175512"/>
                      </a:cubicBezTo>
                      <a:lnTo>
                        <a:pt x="587756" y="1175512"/>
                      </a:lnTo>
                      <a:cubicBezTo>
                        <a:pt x="263144" y="1175512"/>
                        <a:pt x="0" y="912368"/>
                        <a:pt x="0" y="587756"/>
                      </a:cubicBezTo>
                      <a:close/>
                    </a:path>
                  </a:pathLst>
                </a:custGeom>
                <a:solidFill>
                  <a:srgbClr val="E6FE36"/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</p:sp>
          </p:grpSp>
          <p:sp>
            <p:nvSpPr>
              <p:cNvPr id="51" name="TextBox 38">
                <a:extLst>
                  <a:ext uri="{FF2B5EF4-FFF2-40B4-BE49-F238E27FC236}">
                    <a16:creationId xmlns:a16="http://schemas.microsoft.com/office/drawing/2014/main" id="{2115DB0C-D513-8EE5-B066-235F92B3C8A1}"/>
                  </a:ext>
                </a:extLst>
              </p:cNvPr>
              <p:cNvSpPr txBox="1"/>
              <p:nvPr/>
            </p:nvSpPr>
            <p:spPr>
              <a:xfrm>
                <a:off x="9576556" y="1178215"/>
                <a:ext cx="4517944" cy="55372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indent="0" algn="ctr">
                  <a:lnSpc>
                    <a:spcPts val="4320"/>
                  </a:lnSpc>
                  <a:spcBef>
                    <a:spcPct val="0"/>
                  </a:spcBef>
                </a:pPr>
                <a:r>
                  <a:rPr lang="zh-CN" altLang="en-US" sz="3600" dirty="0">
                    <a:solidFill>
                      <a:schemeClr val="accent3">
                        <a:lumMod val="50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全面型</a:t>
                </a:r>
              </a:p>
            </p:txBody>
          </p:sp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F9A174D-4ACA-A23F-60AF-B25F2EB12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6" t="9933" r="31250" b="13045"/>
            <a:stretch/>
          </p:blipFill>
          <p:spPr>
            <a:xfrm>
              <a:off x="12576073" y="741567"/>
              <a:ext cx="4052076" cy="3791828"/>
            </a:xfrm>
            <a:prstGeom prst="rect">
              <a:avLst/>
            </a:prstGeom>
            <a:effectLst>
              <a:outerShdw blurRad="152400" dist="889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529635F-2E1E-B6BA-C2EB-D5A77B39E9A8}"/>
              </a:ext>
            </a:extLst>
          </p:cNvPr>
          <p:cNvGrpSpPr/>
          <p:nvPr/>
        </p:nvGrpSpPr>
        <p:grpSpPr>
          <a:xfrm>
            <a:off x="9536255" y="3997231"/>
            <a:ext cx="4655944" cy="2768206"/>
            <a:chOff x="9536255" y="3997231"/>
            <a:chExt cx="4655944" cy="2768206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339FB3E-C6CD-009B-EFE4-54EC922EED26}"/>
                </a:ext>
              </a:extLst>
            </p:cNvPr>
            <p:cNvGrpSpPr/>
            <p:nvPr/>
          </p:nvGrpSpPr>
          <p:grpSpPr>
            <a:xfrm>
              <a:off x="9536255" y="3997231"/>
              <a:ext cx="4655944" cy="2768206"/>
              <a:chOff x="9536255" y="3997231"/>
              <a:chExt cx="4655944" cy="2768206"/>
            </a:xfrm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1B68DF3-0992-63AF-6C9A-83A197AB3D87}"/>
                  </a:ext>
                </a:extLst>
              </p:cNvPr>
              <p:cNvSpPr/>
              <p:nvPr/>
            </p:nvSpPr>
            <p:spPr>
              <a:xfrm>
                <a:off x="12026877" y="4128037"/>
                <a:ext cx="2165322" cy="763752"/>
              </a:xfrm>
              <a:custGeom>
                <a:avLst/>
                <a:gdLst/>
                <a:ahLst/>
                <a:cxnLst/>
                <a:rect l="l" t="t" r="r" b="b"/>
                <a:pathLst>
                  <a:path w="6023991" h="1175512">
                    <a:moveTo>
                      <a:pt x="0" y="587756"/>
                    </a:moveTo>
                    <a:cubicBezTo>
                      <a:pt x="0" y="263144"/>
                      <a:pt x="263144" y="0"/>
                      <a:pt x="587756" y="0"/>
                    </a:cubicBezTo>
                    <a:lnTo>
                      <a:pt x="5436235" y="0"/>
                    </a:lnTo>
                    <a:cubicBezTo>
                      <a:pt x="5760847" y="0"/>
                      <a:pt x="6023991" y="263144"/>
                      <a:pt x="6023991" y="587756"/>
                    </a:cubicBezTo>
                    <a:cubicBezTo>
                      <a:pt x="6023991" y="912368"/>
                      <a:pt x="5760847" y="1175512"/>
                      <a:pt x="5436235" y="1175512"/>
                    </a:cubicBezTo>
                    <a:lnTo>
                      <a:pt x="587756" y="1175512"/>
                    </a:lnTo>
                    <a:cubicBezTo>
                      <a:pt x="263144" y="1175512"/>
                      <a:pt x="0" y="912368"/>
                      <a:pt x="0" y="587756"/>
                    </a:cubicBezTo>
                    <a:close/>
                  </a:path>
                </a:pathLst>
              </a:custGeom>
              <a:solidFill>
                <a:srgbClr val="51FBA1"/>
              </a:solidFill>
              <a:ln>
                <a:noFill/>
              </a:ln>
              <a:effectLst>
                <a:outerShdw blurRad="279400" dist="165100" dir="204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endParaRPr lang="zh-CN" altLang="en-US" dirty="0"/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D94AB393-FD1E-DD44-6A7C-D1A3196BD9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43" t="12411" r="33971" b="17895"/>
              <a:stretch/>
            </p:blipFill>
            <p:spPr>
              <a:xfrm>
                <a:off x="9536255" y="3997231"/>
                <a:ext cx="3113296" cy="2768206"/>
              </a:xfrm>
              <a:prstGeom prst="rect">
                <a:avLst/>
              </a:prstGeom>
              <a:effectLst>
                <a:outerShdw blurRad="139700" dist="139700" dir="18900000" algn="b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5" name="TextBox 38">
              <a:extLst>
                <a:ext uri="{FF2B5EF4-FFF2-40B4-BE49-F238E27FC236}">
                  <a16:creationId xmlns:a16="http://schemas.microsoft.com/office/drawing/2014/main" id="{33E567FE-0316-599F-8564-75C9B183AAC9}"/>
                </a:ext>
              </a:extLst>
            </p:cNvPr>
            <p:cNvSpPr txBox="1"/>
            <p:nvPr/>
          </p:nvSpPr>
          <p:spPr>
            <a:xfrm>
              <a:off x="12012902" y="4196931"/>
              <a:ext cx="2077657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600" dirty="0">
                  <a:solidFill>
                    <a:schemeClr val="accent3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偏向型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7771A30-2046-A181-C573-FA2F8E7DD71F}"/>
              </a:ext>
            </a:extLst>
          </p:cNvPr>
          <p:cNvGrpSpPr/>
          <p:nvPr/>
        </p:nvGrpSpPr>
        <p:grpSpPr>
          <a:xfrm>
            <a:off x="11353800" y="6942214"/>
            <a:ext cx="4829818" cy="3052160"/>
            <a:chOff x="10591800" y="6942214"/>
            <a:chExt cx="4829818" cy="3052160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F324A671-34E3-6708-DB66-3C6293DAA295}"/>
                </a:ext>
              </a:extLst>
            </p:cNvPr>
            <p:cNvSpPr/>
            <p:nvPr/>
          </p:nvSpPr>
          <p:spPr>
            <a:xfrm>
              <a:off x="10744200" y="7537989"/>
              <a:ext cx="2165322" cy="763752"/>
            </a:xfrm>
            <a:custGeom>
              <a:avLst/>
              <a:gdLst/>
              <a:ahLst/>
              <a:cxnLst/>
              <a:rect l="l" t="t" r="r" b="b"/>
              <a:pathLst>
                <a:path w="6023991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lnTo>
                    <a:pt x="5436235" y="0"/>
                  </a:lnTo>
                  <a:cubicBezTo>
                    <a:pt x="5760847" y="0"/>
                    <a:pt x="6023991" y="263144"/>
                    <a:pt x="6023991" y="587756"/>
                  </a:cubicBezTo>
                  <a:cubicBezTo>
                    <a:pt x="6023991" y="912368"/>
                    <a:pt x="5760847" y="1175512"/>
                    <a:pt x="5436235" y="1175512"/>
                  </a:cubicBezTo>
                  <a:lnTo>
                    <a:pt x="587756" y="1175512"/>
                  </a:ln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1AFB0E"/>
            </a:solidFill>
            <a:effectLst>
              <a:outerShdw blurRad="1651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TextBox 38">
              <a:extLst>
                <a:ext uri="{FF2B5EF4-FFF2-40B4-BE49-F238E27FC236}">
                  <a16:creationId xmlns:a16="http://schemas.microsoft.com/office/drawing/2014/main" id="{7821EBCE-DAE6-66E5-B2BE-68E8FDED6D33}"/>
                </a:ext>
              </a:extLst>
            </p:cNvPr>
            <p:cNvSpPr txBox="1"/>
            <p:nvPr/>
          </p:nvSpPr>
          <p:spPr>
            <a:xfrm>
              <a:off x="10591800" y="7606883"/>
              <a:ext cx="2077657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600" dirty="0">
                  <a:solidFill>
                    <a:schemeClr val="accent3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单一型</a:t>
              </a: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153C936-19E2-AD60-6949-7D1D800F0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63" t="13027" r="33578" b="13950"/>
            <a:stretch/>
          </p:blipFill>
          <p:spPr>
            <a:xfrm>
              <a:off x="12012902" y="6942214"/>
              <a:ext cx="3408716" cy="3052160"/>
            </a:xfrm>
            <a:prstGeom prst="rect">
              <a:avLst/>
            </a:prstGeom>
            <a:effectLst>
              <a:outerShdw blurRad="152400" dist="127000" dir="10800000" algn="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1" name="TextBox 30">
            <a:extLst>
              <a:ext uri="{FF2B5EF4-FFF2-40B4-BE49-F238E27FC236}">
                <a16:creationId xmlns:a16="http://schemas.microsoft.com/office/drawing/2014/main" id="{F4A09021-61A9-CB11-84B7-F6465B66E9B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57400" y="1124585"/>
            <a:ext cx="627697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03</a:t>
            </a:r>
            <a:r>
              <a:rPr lang="en-US" sz="4600" b="1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sz="4600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综合评价</a:t>
            </a:r>
            <a:r>
              <a:rPr lang="zh-CN" alt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 b="1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聚类分析</a:t>
            </a:r>
            <a:endParaRPr lang="en-US" sz="4600" b="1" u="none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96620" y="6973570"/>
            <a:ext cx="4923155" cy="881380"/>
            <a:chOff x="0" y="0"/>
            <a:chExt cx="6023926" cy="1175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23991" cy="1175512"/>
            </a:xfrm>
            <a:custGeom>
              <a:avLst/>
              <a:gdLst/>
              <a:ahLst/>
              <a:cxnLst/>
              <a:rect l="l" t="t" r="r" b="b"/>
              <a:pathLst>
                <a:path w="6023991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lnTo>
                    <a:pt x="5436235" y="0"/>
                  </a:lnTo>
                  <a:cubicBezTo>
                    <a:pt x="5760847" y="0"/>
                    <a:pt x="6023991" y="263144"/>
                    <a:pt x="6023991" y="587756"/>
                  </a:cubicBezTo>
                  <a:cubicBezTo>
                    <a:pt x="6023991" y="912368"/>
                    <a:pt x="5760847" y="1175512"/>
                    <a:pt x="5436235" y="1175512"/>
                  </a:cubicBezTo>
                  <a:lnTo>
                    <a:pt x="587756" y="1175512"/>
                  </a:ln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85065" y="2620645"/>
            <a:ext cx="4708525" cy="881380"/>
            <a:chOff x="0" y="0"/>
            <a:chExt cx="6023926" cy="11754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3991" cy="1175512"/>
            </a:xfrm>
            <a:custGeom>
              <a:avLst/>
              <a:gdLst/>
              <a:ahLst/>
              <a:cxnLst/>
              <a:rect l="l" t="t" r="r" b="b"/>
              <a:pathLst>
                <a:path w="6023991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lnTo>
                    <a:pt x="5436235" y="0"/>
                  </a:lnTo>
                  <a:cubicBezTo>
                    <a:pt x="5760847" y="0"/>
                    <a:pt x="6023991" y="263144"/>
                    <a:pt x="6023991" y="587756"/>
                  </a:cubicBezTo>
                  <a:cubicBezTo>
                    <a:pt x="6023991" y="912368"/>
                    <a:pt x="5760847" y="1175512"/>
                    <a:pt x="5436235" y="1175512"/>
                  </a:cubicBezTo>
                  <a:lnTo>
                    <a:pt x="587756" y="1175512"/>
                  </a:ln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158096" y="2983816"/>
            <a:ext cx="1650757" cy="1897422"/>
            <a:chOff x="0" y="0"/>
            <a:chExt cx="2201010" cy="2529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B4D3C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365753" y="2974291"/>
            <a:ext cx="1669807" cy="1916472"/>
            <a:chOff x="0" y="0"/>
            <a:chExt cx="2226410" cy="2555296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6898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81"/>
              <a:ext cx="2226310" cy="2556129"/>
            </a:xfrm>
            <a:custGeom>
              <a:avLst/>
              <a:gdLst/>
              <a:ahLst/>
              <a:cxnLst/>
              <a:rect l="l" t="t" r="r" b="b"/>
              <a:pathLst>
                <a:path w="2226310" h="2556129">
                  <a:moveTo>
                    <a:pt x="1118870" y="1778"/>
                  </a:moveTo>
                  <a:lnTo>
                    <a:pt x="2219325" y="552069"/>
                  </a:lnTo>
                  <a:cubicBezTo>
                    <a:pt x="2223643" y="554228"/>
                    <a:pt x="2226310" y="558673"/>
                    <a:pt x="2226310" y="563372"/>
                  </a:cubicBezTo>
                  <a:lnTo>
                    <a:pt x="2226310" y="1992757"/>
                  </a:lnTo>
                  <a:cubicBezTo>
                    <a:pt x="2226310" y="1997583"/>
                    <a:pt x="2223643" y="2002028"/>
                    <a:pt x="2219325" y="2004060"/>
                  </a:cubicBezTo>
                  <a:lnTo>
                    <a:pt x="1118870" y="2554351"/>
                  </a:lnTo>
                  <a:cubicBezTo>
                    <a:pt x="1115314" y="2556129"/>
                    <a:pt x="1111123" y="2556129"/>
                    <a:pt x="1107567" y="2554351"/>
                  </a:cubicBezTo>
                  <a:lnTo>
                    <a:pt x="6985" y="2004060"/>
                  </a:lnTo>
                  <a:cubicBezTo>
                    <a:pt x="2667" y="2001901"/>
                    <a:pt x="0" y="1997456"/>
                    <a:pt x="0" y="1992757"/>
                  </a:cubicBezTo>
                  <a:lnTo>
                    <a:pt x="0" y="563372"/>
                  </a:lnTo>
                  <a:cubicBezTo>
                    <a:pt x="0" y="558546"/>
                    <a:pt x="2667" y="554101"/>
                    <a:pt x="6985" y="552069"/>
                  </a:cubicBezTo>
                  <a:lnTo>
                    <a:pt x="1107567" y="1778"/>
                  </a:lnTo>
                  <a:cubicBezTo>
                    <a:pt x="1111123" y="0"/>
                    <a:pt x="1115314" y="0"/>
                    <a:pt x="1118870" y="1778"/>
                  </a:cubicBezTo>
                  <a:moveTo>
                    <a:pt x="1107567" y="24511"/>
                  </a:moveTo>
                  <a:lnTo>
                    <a:pt x="1113155" y="13081"/>
                  </a:lnTo>
                  <a:lnTo>
                    <a:pt x="1118870" y="24384"/>
                  </a:lnTo>
                  <a:lnTo>
                    <a:pt x="18415" y="574675"/>
                  </a:lnTo>
                  <a:lnTo>
                    <a:pt x="12700" y="563372"/>
                  </a:lnTo>
                  <a:lnTo>
                    <a:pt x="25400" y="563372"/>
                  </a:lnTo>
                  <a:lnTo>
                    <a:pt x="25400" y="1992757"/>
                  </a:lnTo>
                  <a:lnTo>
                    <a:pt x="12700" y="1992757"/>
                  </a:lnTo>
                  <a:lnTo>
                    <a:pt x="18415" y="1981454"/>
                  </a:lnTo>
                  <a:lnTo>
                    <a:pt x="1118870" y="2531618"/>
                  </a:lnTo>
                  <a:lnTo>
                    <a:pt x="1113155" y="2542921"/>
                  </a:lnTo>
                  <a:lnTo>
                    <a:pt x="1107440" y="2531618"/>
                  </a:lnTo>
                  <a:lnTo>
                    <a:pt x="2207895" y="1981327"/>
                  </a:lnTo>
                  <a:lnTo>
                    <a:pt x="2213610" y="1992630"/>
                  </a:lnTo>
                  <a:lnTo>
                    <a:pt x="2200910" y="1992630"/>
                  </a:lnTo>
                  <a:lnTo>
                    <a:pt x="2200910" y="563372"/>
                  </a:lnTo>
                  <a:lnTo>
                    <a:pt x="2213610" y="563372"/>
                  </a:lnTo>
                  <a:lnTo>
                    <a:pt x="2207895" y="574675"/>
                  </a:lnTo>
                  <a:lnTo>
                    <a:pt x="1107567" y="243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253747" y="4584824"/>
            <a:ext cx="1669807" cy="1916472"/>
            <a:chOff x="0" y="0"/>
            <a:chExt cx="2226410" cy="2555296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5B736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-381"/>
              <a:ext cx="2226310" cy="2556129"/>
            </a:xfrm>
            <a:custGeom>
              <a:avLst/>
              <a:gdLst/>
              <a:ahLst/>
              <a:cxnLst/>
              <a:rect l="l" t="t" r="r" b="b"/>
              <a:pathLst>
                <a:path w="2226310" h="2556129">
                  <a:moveTo>
                    <a:pt x="1118870" y="1778"/>
                  </a:moveTo>
                  <a:lnTo>
                    <a:pt x="2219325" y="552069"/>
                  </a:lnTo>
                  <a:cubicBezTo>
                    <a:pt x="2223643" y="554228"/>
                    <a:pt x="2226310" y="558673"/>
                    <a:pt x="2226310" y="563372"/>
                  </a:cubicBezTo>
                  <a:lnTo>
                    <a:pt x="2226310" y="1992757"/>
                  </a:lnTo>
                  <a:cubicBezTo>
                    <a:pt x="2226310" y="1997583"/>
                    <a:pt x="2223643" y="2002028"/>
                    <a:pt x="2219325" y="2004060"/>
                  </a:cubicBezTo>
                  <a:lnTo>
                    <a:pt x="1118870" y="2554351"/>
                  </a:lnTo>
                  <a:cubicBezTo>
                    <a:pt x="1115314" y="2556129"/>
                    <a:pt x="1111123" y="2556129"/>
                    <a:pt x="1107567" y="2554351"/>
                  </a:cubicBezTo>
                  <a:lnTo>
                    <a:pt x="6985" y="2004060"/>
                  </a:lnTo>
                  <a:cubicBezTo>
                    <a:pt x="2667" y="2001901"/>
                    <a:pt x="0" y="1997456"/>
                    <a:pt x="0" y="1992757"/>
                  </a:cubicBezTo>
                  <a:lnTo>
                    <a:pt x="0" y="563372"/>
                  </a:lnTo>
                  <a:cubicBezTo>
                    <a:pt x="0" y="558546"/>
                    <a:pt x="2667" y="554101"/>
                    <a:pt x="6985" y="552069"/>
                  </a:cubicBezTo>
                  <a:lnTo>
                    <a:pt x="1107567" y="1778"/>
                  </a:lnTo>
                  <a:cubicBezTo>
                    <a:pt x="1111123" y="0"/>
                    <a:pt x="1115314" y="0"/>
                    <a:pt x="1118870" y="1778"/>
                  </a:cubicBezTo>
                  <a:moveTo>
                    <a:pt x="1107567" y="24511"/>
                  </a:moveTo>
                  <a:lnTo>
                    <a:pt x="1113155" y="13081"/>
                  </a:lnTo>
                  <a:lnTo>
                    <a:pt x="1118870" y="24384"/>
                  </a:lnTo>
                  <a:lnTo>
                    <a:pt x="18415" y="574675"/>
                  </a:lnTo>
                  <a:lnTo>
                    <a:pt x="12700" y="563372"/>
                  </a:lnTo>
                  <a:lnTo>
                    <a:pt x="25400" y="563372"/>
                  </a:lnTo>
                  <a:lnTo>
                    <a:pt x="25400" y="1992757"/>
                  </a:lnTo>
                  <a:lnTo>
                    <a:pt x="12700" y="1992757"/>
                  </a:lnTo>
                  <a:lnTo>
                    <a:pt x="18415" y="1981454"/>
                  </a:lnTo>
                  <a:lnTo>
                    <a:pt x="1118870" y="2531618"/>
                  </a:lnTo>
                  <a:lnTo>
                    <a:pt x="1113155" y="2542921"/>
                  </a:lnTo>
                  <a:lnTo>
                    <a:pt x="1107440" y="2531618"/>
                  </a:lnTo>
                  <a:lnTo>
                    <a:pt x="2207895" y="1981327"/>
                  </a:lnTo>
                  <a:lnTo>
                    <a:pt x="2213610" y="1992630"/>
                  </a:lnTo>
                  <a:lnTo>
                    <a:pt x="2200910" y="1992630"/>
                  </a:lnTo>
                  <a:lnTo>
                    <a:pt x="2200910" y="563372"/>
                  </a:lnTo>
                  <a:lnTo>
                    <a:pt x="2213610" y="563372"/>
                  </a:lnTo>
                  <a:lnTo>
                    <a:pt x="2207895" y="574675"/>
                  </a:lnTo>
                  <a:lnTo>
                    <a:pt x="1107567" y="243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46090" y="4594348"/>
            <a:ext cx="1650757" cy="1897422"/>
            <a:chOff x="0" y="0"/>
            <a:chExt cx="2201010" cy="25298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68988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148570" y="6195354"/>
            <a:ext cx="1669807" cy="1916472"/>
            <a:chOff x="0" y="0"/>
            <a:chExt cx="2226410" cy="2555296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B4D3C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-381"/>
              <a:ext cx="2226310" cy="2556129"/>
            </a:xfrm>
            <a:custGeom>
              <a:avLst/>
              <a:gdLst/>
              <a:ahLst/>
              <a:cxnLst/>
              <a:rect l="l" t="t" r="r" b="b"/>
              <a:pathLst>
                <a:path w="2226310" h="2556129">
                  <a:moveTo>
                    <a:pt x="1118870" y="1778"/>
                  </a:moveTo>
                  <a:lnTo>
                    <a:pt x="2219325" y="552069"/>
                  </a:lnTo>
                  <a:cubicBezTo>
                    <a:pt x="2223643" y="554228"/>
                    <a:pt x="2226310" y="558673"/>
                    <a:pt x="2226310" y="563372"/>
                  </a:cubicBezTo>
                  <a:lnTo>
                    <a:pt x="2226310" y="1992757"/>
                  </a:lnTo>
                  <a:cubicBezTo>
                    <a:pt x="2226310" y="1997583"/>
                    <a:pt x="2223643" y="2002028"/>
                    <a:pt x="2219325" y="2004060"/>
                  </a:cubicBezTo>
                  <a:lnTo>
                    <a:pt x="1118870" y="2554351"/>
                  </a:lnTo>
                  <a:cubicBezTo>
                    <a:pt x="1115314" y="2556129"/>
                    <a:pt x="1111123" y="2556129"/>
                    <a:pt x="1107567" y="2554351"/>
                  </a:cubicBezTo>
                  <a:lnTo>
                    <a:pt x="6985" y="2004060"/>
                  </a:lnTo>
                  <a:cubicBezTo>
                    <a:pt x="2667" y="2001901"/>
                    <a:pt x="0" y="1997456"/>
                    <a:pt x="0" y="1992757"/>
                  </a:cubicBezTo>
                  <a:lnTo>
                    <a:pt x="0" y="563372"/>
                  </a:lnTo>
                  <a:cubicBezTo>
                    <a:pt x="0" y="558546"/>
                    <a:pt x="2667" y="554101"/>
                    <a:pt x="6985" y="552069"/>
                  </a:cubicBezTo>
                  <a:lnTo>
                    <a:pt x="1107567" y="1778"/>
                  </a:lnTo>
                  <a:cubicBezTo>
                    <a:pt x="1111123" y="0"/>
                    <a:pt x="1115314" y="0"/>
                    <a:pt x="1118870" y="1778"/>
                  </a:cubicBezTo>
                  <a:moveTo>
                    <a:pt x="1107567" y="24511"/>
                  </a:moveTo>
                  <a:lnTo>
                    <a:pt x="1113155" y="13081"/>
                  </a:lnTo>
                  <a:lnTo>
                    <a:pt x="1118870" y="24384"/>
                  </a:lnTo>
                  <a:lnTo>
                    <a:pt x="18415" y="574675"/>
                  </a:lnTo>
                  <a:lnTo>
                    <a:pt x="12700" y="563372"/>
                  </a:lnTo>
                  <a:lnTo>
                    <a:pt x="25400" y="563372"/>
                  </a:lnTo>
                  <a:lnTo>
                    <a:pt x="25400" y="1992757"/>
                  </a:lnTo>
                  <a:lnTo>
                    <a:pt x="12700" y="1992757"/>
                  </a:lnTo>
                  <a:lnTo>
                    <a:pt x="18415" y="1981454"/>
                  </a:lnTo>
                  <a:lnTo>
                    <a:pt x="1118870" y="2531618"/>
                  </a:lnTo>
                  <a:lnTo>
                    <a:pt x="1113155" y="2542921"/>
                  </a:lnTo>
                  <a:lnTo>
                    <a:pt x="1107440" y="2531618"/>
                  </a:lnTo>
                  <a:lnTo>
                    <a:pt x="2207895" y="1981327"/>
                  </a:lnTo>
                  <a:lnTo>
                    <a:pt x="2213610" y="1992630"/>
                  </a:lnTo>
                  <a:lnTo>
                    <a:pt x="2200910" y="1992630"/>
                  </a:lnTo>
                  <a:lnTo>
                    <a:pt x="2200910" y="563372"/>
                  </a:lnTo>
                  <a:lnTo>
                    <a:pt x="2213610" y="563372"/>
                  </a:lnTo>
                  <a:lnTo>
                    <a:pt x="2207895" y="574675"/>
                  </a:lnTo>
                  <a:lnTo>
                    <a:pt x="1107567" y="24384"/>
                  </a:lnTo>
                  <a:close/>
                </a:path>
              </a:pathLst>
            </a:custGeom>
            <a:solidFill>
              <a:srgbClr val="B4D3C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365753" y="6195354"/>
            <a:ext cx="1669807" cy="1916472"/>
            <a:chOff x="0" y="0"/>
            <a:chExt cx="2226410" cy="2555296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6A978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-381"/>
              <a:ext cx="2226310" cy="2556129"/>
            </a:xfrm>
            <a:custGeom>
              <a:avLst/>
              <a:gdLst/>
              <a:ahLst/>
              <a:cxnLst/>
              <a:rect l="l" t="t" r="r" b="b"/>
              <a:pathLst>
                <a:path w="2226310" h="2556129">
                  <a:moveTo>
                    <a:pt x="1118870" y="1778"/>
                  </a:moveTo>
                  <a:lnTo>
                    <a:pt x="2219325" y="552069"/>
                  </a:lnTo>
                  <a:cubicBezTo>
                    <a:pt x="2223643" y="554228"/>
                    <a:pt x="2226310" y="558673"/>
                    <a:pt x="2226310" y="563372"/>
                  </a:cubicBezTo>
                  <a:lnTo>
                    <a:pt x="2226310" y="1992757"/>
                  </a:lnTo>
                  <a:cubicBezTo>
                    <a:pt x="2226310" y="1997583"/>
                    <a:pt x="2223643" y="2002028"/>
                    <a:pt x="2219325" y="2004060"/>
                  </a:cubicBezTo>
                  <a:lnTo>
                    <a:pt x="1118870" y="2554351"/>
                  </a:lnTo>
                  <a:cubicBezTo>
                    <a:pt x="1115314" y="2556129"/>
                    <a:pt x="1111123" y="2556129"/>
                    <a:pt x="1107567" y="2554351"/>
                  </a:cubicBezTo>
                  <a:lnTo>
                    <a:pt x="6985" y="2004060"/>
                  </a:lnTo>
                  <a:cubicBezTo>
                    <a:pt x="2667" y="2001901"/>
                    <a:pt x="0" y="1997456"/>
                    <a:pt x="0" y="1992757"/>
                  </a:cubicBezTo>
                  <a:lnTo>
                    <a:pt x="0" y="563372"/>
                  </a:lnTo>
                  <a:cubicBezTo>
                    <a:pt x="0" y="558546"/>
                    <a:pt x="2667" y="554101"/>
                    <a:pt x="6985" y="552069"/>
                  </a:cubicBezTo>
                  <a:lnTo>
                    <a:pt x="1107567" y="1778"/>
                  </a:lnTo>
                  <a:cubicBezTo>
                    <a:pt x="1111123" y="0"/>
                    <a:pt x="1115314" y="0"/>
                    <a:pt x="1118870" y="1778"/>
                  </a:cubicBezTo>
                  <a:moveTo>
                    <a:pt x="1107567" y="24511"/>
                  </a:moveTo>
                  <a:lnTo>
                    <a:pt x="1113155" y="13081"/>
                  </a:lnTo>
                  <a:lnTo>
                    <a:pt x="1118870" y="24384"/>
                  </a:lnTo>
                  <a:lnTo>
                    <a:pt x="18415" y="574675"/>
                  </a:lnTo>
                  <a:lnTo>
                    <a:pt x="12700" y="563372"/>
                  </a:lnTo>
                  <a:lnTo>
                    <a:pt x="25400" y="563372"/>
                  </a:lnTo>
                  <a:lnTo>
                    <a:pt x="25400" y="1992757"/>
                  </a:lnTo>
                  <a:lnTo>
                    <a:pt x="12700" y="1992757"/>
                  </a:lnTo>
                  <a:lnTo>
                    <a:pt x="18415" y="1981454"/>
                  </a:lnTo>
                  <a:lnTo>
                    <a:pt x="1118870" y="2531618"/>
                  </a:lnTo>
                  <a:lnTo>
                    <a:pt x="1113155" y="2542921"/>
                  </a:lnTo>
                  <a:lnTo>
                    <a:pt x="1107440" y="2531618"/>
                  </a:lnTo>
                  <a:lnTo>
                    <a:pt x="2207895" y="1981327"/>
                  </a:lnTo>
                  <a:lnTo>
                    <a:pt x="2213610" y="1992630"/>
                  </a:lnTo>
                  <a:lnTo>
                    <a:pt x="2200910" y="1992630"/>
                  </a:lnTo>
                  <a:lnTo>
                    <a:pt x="2200910" y="563372"/>
                  </a:lnTo>
                  <a:lnTo>
                    <a:pt x="2213610" y="563372"/>
                  </a:lnTo>
                  <a:lnTo>
                    <a:pt x="2207895" y="574675"/>
                  </a:lnTo>
                  <a:lnTo>
                    <a:pt x="1107567" y="243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483870" y="4594348"/>
            <a:ext cx="1650757" cy="1897422"/>
            <a:chOff x="0" y="0"/>
            <a:chExt cx="2201010" cy="25298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0910" cy="2529840"/>
            </a:xfrm>
            <a:custGeom>
              <a:avLst/>
              <a:gdLst/>
              <a:ahLst/>
              <a:cxnLst/>
              <a:rect l="l" t="t" r="r" b="b"/>
              <a:pathLst>
                <a:path w="2200910" h="2529840">
                  <a:moveTo>
                    <a:pt x="1100455" y="0"/>
                  </a:moveTo>
                  <a:lnTo>
                    <a:pt x="2200910" y="550291"/>
                  </a:lnTo>
                  <a:lnTo>
                    <a:pt x="2200910" y="1979676"/>
                  </a:lnTo>
                  <a:lnTo>
                    <a:pt x="1100455" y="2529840"/>
                  </a:lnTo>
                  <a:lnTo>
                    <a:pt x="0" y="1979676"/>
                  </a:lnTo>
                  <a:lnTo>
                    <a:pt x="0" y="550291"/>
                  </a:lnTo>
                  <a:lnTo>
                    <a:pt x="1100455" y="0"/>
                  </a:lnTo>
                  <a:close/>
                </a:path>
              </a:pathLst>
            </a:custGeom>
            <a:solidFill>
              <a:srgbClr val="B4D3C4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829945" y="2662555"/>
            <a:ext cx="4930775" cy="881380"/>
            <a:chOff x="0" y="0"/>
            <a:chExt cx="6023926" cy="11754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23991" cy="1175512"/>
            </a:xfrm>
            <a:custGeom>
              <a:avLst/>
              <a:gdLst/>
              <a:ahLst/>
              <a:cxnLst/>
              <a:rect l="l" t="t" r="r" b="b"/>
              <a:pathLst>
                <a:path w="6023991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lnTo>
                    <a:pt x="5436235" y="0"/>
                  </a:lnTo>
                  <a:cubicBezTo>
                    <a:pt x="5760847" y="0"/>
                    <a:pt x="6023991" y="263144"/>
                    <a:pt x="6023991" y="587756"/>
                  </a:cubicBezTo>
                  <a:cubicBezTo>
                    <a:pt x="6023991" y="912368"/>
                    <a:pt x="5760847" y="1175512"/>
                    <a:pt x="5436235" y="1175512"/>
                  </a:cubicBezTo>
                  <a:lnTo>
                    <a:pt x="587756" y="1175512"/>
                  </a:ln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60513" y="2792993"/>
            <a:ext cx="44865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引入功效函数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8045" y="7118985"/>
            <a:ext cx="496316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引入协调发展趋势指数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2585198" y="2751531"/>
            <a:ext cx="4517944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建立耦合度模型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5794726" y="3227082"/>
            <a:ext cx="1573796" cy="660992"/>
            <a:chOff x="0" y="0"/>
            <a:chExt cx="2098394" cy="881322"/>
          </a:xfrm>
        </p:grpSpPr>
        <p:sp>
          <p:nvSpPr>
            <p:cNvPr id="41" name="Freeform 41"/>
            <p:cNvSpPr/>
            <p:nvPr/>
          </p:nvSpPr>
          <p:spPr>
            <a:xfrm>
              <a:off x="6731" y="4572"/>
              <a:ext cx="2072640" cy="876808"/>
            </a:xfrm>
            <a:custGeom>
              <a:avLst/>
              <a:gdLst/>
              <a:ahLst/>
              <a:cxnLst/>
              <a:rect l="l" t="t" r="r" b="b"/>
              <a:pathLst>
                <a:path w="2072640" h="876808">
                  <a:moveTo>
                    <a:pt x="2072640" y="876808"/>
                  </a:moveTo>
                  <a:lnTo>
                    <a:pt x="1007745" y="876808"/>
                  </a:lnTo>
                  <a:cubicBezTo>
                    <a:pt x="1003173" y="876808"/>
                    <a:pt x="998855" y="875157"/>
                    <a:pt x="995426" y="872236"/>
                  </a:cubicBezTo>
                  <a:lnTo>
                    <a:pt x="0" y="28956"/>
                  </a:lnTo>
                  <a:lnTo>
                    <a:pt x="24638" y="0"/>
                  </a:lnTo>
                  <a:lnTo>
                    <a:pt x="1020064" y="843280"/>
                  </a:lnTo>
                  <a:lnTo>
                    <a:pt x="1007745" y="857758"/>
                  </a:lnTo>
                  <a:lnTo>
                    <a:pt x="1007745" y="838708"/>
                  </a:lnTo>
                  <a:lnTo>
                    <a:pt x="2072640" y="838708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0857180" y="3227082"/>
            <a:ext cx="1573796" cy="660992"/>
            <a:chOff x="0" y="0"/>
            <a:chExt cx="2098394" cy="881322"/>
          </a:xfrm>
        </p:grpSpPr>
        <p:sp>
          <p:nvSpPr>
            <p:cNvPr id="43" name="Freeform 43"/>
            <p:cNvSpPr/>
            <p:nvPr/>
          </p:nvSpPr>
          <p:spPr>
            <a:xfrm>
              <a:off x="19050" y="4572"/>
              <a:ext cx="2072640" cy="876935"/>
            </a:xfrm>
            <a:custGeom>
              <a:avLst/>
              <a:gdLst/>
              <a:ahLst/>
              <a:cxnLst/>
              <a:rect l="l" t="t" r="r" b="b"/>
              <a:pathLst>
                <a:path w="2072640" h="876935">
                  <a:moveTo>
                    <a:pt x="0" y="838708"/>
                  </a:moveTo>
                  <a:lnTo>
                    <a:pt x="1064895" y="838708"/>
                  </a:lnTo>
                  <a:lnTo>
                    <a:pt x="1064895" y="857758"/>
                  </a:lnTo>
                  <a:lnTo>
                    <a:pt x="1052576" y="843280"/>
                  </a:lnTo>
                  <a:lnTo>
                    <a:pt x="2048002" y="0"/>
                  </a:lnTo>
                  <a:lnTo>
                    <a:pt x="2072640" y="29083"/>
                  </a:lnTo>
                  <a:lnTo>
                    <a:pt x="1077214" y="872363"/>
                  </a:lnTo>
                  <a:cubicBezTo>
                    <a:pt x="1073785" y="875284"/>
                    <a:pt x="1069467" y="876935"/>
                    <a:pt x="1064895" y="876935"/>
                  </a:cubicBezTo>
                  <a:lnTo>
                    <a:pt x="0" y="876935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5794507" y="6928172"/>
            <a:ext cx="1573796" cy="272565"/>
            <a:chOff x="0" y="0"/>
            <a:chExt cx="2098394" cy="363420"/>
          </a:xfrm>
        </p:grpSpPr>
        <p:sp>
          <p:nvSpPr>
            <p:cNvPr id="45" name="Freeform 45"/>
            <p:cNvSpPr/>
            <p:nvPr/>
          </p:nvSpPr>
          <p:spPr>
            <a:xfrm>
              <a:off x="13208" y="0"/>
              <a:ext cx="2066163" cy="362458"/>
            </a:xfrm>
            <a:custGeom>
              <a:avLst/>
              <a:gdLst/>
              <a:ahLst/>
              <a:cxnLst/>
              <a:rect l="l" t="t" r="r" b="b"/>
              <a:pathLst>
                <a:path w="2066163" h="362458">
                  <a:moveTo>
                    <a:pt x="2066163" y="38100"/>
                  </a:moveTo>
                  <a:lnTo>
                    <a:pt x="1001268" y="38100"/>
                  </a:lnTo>
                  <a:lnTo>
                    <a:pt x="1001268" y="19050"/>
                  </a:lnTo>
                  <a:lnTo>
                    <a:pt x="1007237" y="37211"/>
                  </a:lnTo>
                  <a:lnTo>
                    <a:pt x="11811" y="362458"/>
                  </a:lnTo>
                  <a:lnTo>
                    <a:pt x="0" y="326263"/>
                  </a:lnTo>
                  <a:lnTo>
                    <a:pt x="995299" y="889"/>
                  </a:lnTo>
                  <a:cubicBezTo>
                    <a:pt x="997204" y="254"/>
                    <a:pt x="999236" y="0"/>
                    <a:pt x="1001268" y="0"/>
                  </a:cubicBezTo>
                  <a:lnTo>
                    <a:pt x="2066163" y="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2195195" y="952500"/>
            <a:ext cx="5173345" cy="70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5520"/>
              </a:lnSpc>
              <a:spcBef>
                <a:spcPct val="0"/>
              </a:spcBef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04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耦合协调度分析</a:t>
            </a:r>
            <a:endParaRPr lang="en-US" sz="4600" b="1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51" name="Freeform 5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54" name="Freeform 5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7368522" y="3548053"/>
            <a:ext cx="1667038" cy="79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158096" y="3548053"/>
            <a:ext cx="165075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368522" y="6750970"/>
            <a:ext cx="166703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158096" y="6750970"/>
            <a:ext cx="166028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03</a:t>
            </a:r>
          </a:p>
        </p:txBody>
      </p:sp>
      <p:graphicFrame>
        <p:nvGraphicFramePr>
          <p:cNvPr id="29" name="对象 -214748259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73125" y="4076700"/>
          <a:ext cx="5266055" cy="97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2882900" imgH="533400" progId="Equation.DSMT4">
                  <p:embed/>
                </p:oleObj>
              </mc:Choice>
              <mc:Fallback>
                <p:oleObj r:id="rId15" imgW="2882900" imgH="5334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3125" y="4076700"/>
                        <a:ext cx="5266055" cy="9721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文本框 107"/>
          <p:cNvSpPr txBox="1"/>
          <p:nvPr/>
        </p:nvSpPr>
        <p:spPr>
          <a:xfrm>
            <a:off x="855345" y="37401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27000"/>
            <a:r>
              <a:rPr lang="zh-CN" b="0">
                <a:latin typeface="华文楷体" panose="02010600040101010101" pitchFamily="2" charset="-122"/>
                <a:ea typeface="华文楷体" panose="02010600040101010101" pitchFamily="2" charset="-122"/>
              </a:rPr>
              <a:t>功效系数：</a:t>
            </a:r>
            <a:endParaRPr lang="zh-CN" altLang="en-US" b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4400" y="5304790"/>
            <a:ext cx="36429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b="0">
                <a:latin typeface="华文楷体" panose="02010600040101010101" pitchFamily="2" charset="-122"/>
                <a:ea typeface="华文楷体" panose="02010600040101010101" pitchFamily="2" charset="-122"/>
              </a:rPr>
              <a:t>相应指标的总功效贡献度：</a:t>
            </a:r>
            <a:endParaRPr lang="zh-CN" altLang="en-US" b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1" name="对象 -214748259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73125" y="5676900"/>
          <a:ext cx="126555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774065" imgH="444500" progId="Equation.DSMT4">
                  <p:embed/>
                </p:oleObj>
              </mc:Choice>
              <mc:Fallback>
                <p:oleObj r:id="rId17" imgW="774065" imgH="444500" progId="Equation.DSMT4">
                  <p:embed/>
                  <p:pic>
                    <p:nvPicPr>
                      <p:cNvPr id="0" name="图片 6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73125" y="5676900"/>
                        <a:ext cx="1265555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文本框 61"/>
          <p:cNvSpPr txBox="1"/>
          <p:nvPr/>
        </p:nvSpPr>
        <p:spPr>
          <a:xfrm>
            <a:off x="12649200" y="37401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27000"/>
            <a:r>
              <a:rPr lang="zh-CN" b="0">
                <a:latin typeface="华文楷体" panose="02010600040101010101" pitchFamily="2" charset="-122"/>
                <a:ea typeface="华文楷体" panose="02010600040101010101" pitchFamily="2" charset="-122"/>
              </a:rPr>
              <a:t>两系统相互作用的耦合度模型：</a:t>
            </a:r>
            <a:endParaRPr lang="zh-CN" altLang="en-US" b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7" name="对象 -2147482587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2111990" y="4267835"/>
          <a:ext cx="1237615" cy="72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825500" imgH="482600" progId="Equation.DSMT4">
                  <p:embed/>
                </p:oleObj>
              </mc:Choice>
              <mc:Fallback>
                <p:oleObj r:id="rId19" imgW="825500" imgH="482600" progId="Equation.DSMT4">
                  <p:embed/>
                  <p:pic>
                    <p:nvPicPr>
                      <p:cNvPr id="0" name="图片 6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111990" y="4267835"/>
                        <a:ext cx="1237615" cy="725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-214748258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2111990" y="5143500"/>
          <a:ext cx="16338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838200" imgH="228600" progId="Equation.DSMT4">
                  <p:embed/>
                </p:oleObj>
              </mc:Choice>
              <mc:Fallback>
                <p:oleObj r:id="rId21" imgW="838200" imgH="228600" progId="Equation.DSMT4">
                  <p:embed/>
                  <p:pic>
                    <p:nvPicPr>
                      <p:cNvPr id="0" name="图片 6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111990" y="5143500"/>
                        <a:ext cx="1633855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-214748258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2111990" y="5905500"/>
          <a:ext cx="1256665" cy="33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660400" imgH="177800" progId="Equation.DSMT4">
                  <p:embed/>
                </p:oleObj>
              </mc:Choice>
              <mc:Fallback>
                <p:oleObj r:id="rId23" imgW="660400" imgH="177800" progId="Equation.DSMT4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111990" y="5905500"/>
                        <a:ext cx="1256665" cy="332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本框 65"/>
          <p:cNvSpPr txBox="1"/>
          <p:nvPr/>
        </p:nvSpPr>
        <p:spPr>
          <a:xfrm>
            <a:off x="914400" y="802640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27000"/>
            <a:r>
              <a:rPr lang="zh-CN" b="0">
                <a:latin typeface="华文楷体" panose="02010600040101010101" pitchFamily="2" charset="-122"/>
                <a:ea typeface="华文楷体" panose="02010600040101010101" pitchFamily="2" charset="-122"/>
              </a:rPr>
              <a:t>系统总体协调发展趋势指数：</a:t>
            </a:r>
            <a:endParaRPr lang="zh-CN" altLang="en-US" b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7" name="对象 -2147482579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955675" y="8480425"/>
          <a:ext cx="1395095" cy="86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1002665" imgH="622300" progId="Equation.DSMT4">
                  <p:embed/>
                </p:oleObj>
              </mc:Choice>
              <mc:Fallback>
                <p:oleObj r:id="rId25" imgW="1002665" imgH="622300" progId="Equation.DSMT4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55675" y="8480425"/>
                        <a:ext cx="1395095" cy="864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组合 77"/>
          <p:cNvGrpSpPr/>
          <p:nvPr/>
        </p:nvGrpSpPr>
        <p:grpSpPr>
          <a:xfrm>
            <a:off x="13277215" y="4512945"/>
            <a:ext cx="5080000" cy="368300"/>
            <a:chOff x="21480" y="7107"/>
            <a:chExt cx="8000" cy="580"/>
          </a:xfrm>
        </p:grpSpPr>
        <p:sp>
          <p:nvSpPr>
            <p:cNvPr id="110" name="文本框 109"/>
            <p:cNvSpPr txBox="1"/>
            <p:nvPr/>
          </p:nvSpPr>
          <p:spPr>
            <a:xfrm>
              <a:off x="21480" y="7107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indent="127000"/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其中，</a:t>
              </a:r>
              <a:r>
                <a:rPr lang="en-US" alt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  为系统耦合度，</a:t>
              </a:r>
            </a:p>
          </p:txBody>
        </p:sp>
        <p:graphicFrame>
          <p:nvGraphicFramePr>
            <p:cNvPr id="69" name="对象 -2147482586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22771" y="7260"/>
            <a:ext cx="23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7" imgW="152400" imgH="177800" progId="Equation.DSMT4">
                    <p:embed/>
                  </p:oleObj>
                </mc:Choice>
                <mc:Fallback>
                  <p:oleObj r:id="rId27" imgW="152400" imgH="177800" progId="Equation.DSMT4">
                    <p:embed/>
                    <p:pic>
                      <p:nvPicPr>
                        <p:cNvPr id="0" name="图片 70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2771" y="7260"/>
                          <a:ext cx="238" cy="2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对象 -2147482575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25531" y="7220"/>
            <a:ext cx="939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9" imgW="596900" imgH="254000" progId="Equation.DSMT4">
                    <p:embed/>
                  </p:oleObj>
                </mc:Choice>
                <mc:Fallback>
                  <p:oleObj r:id="rId29" imgW="596900" imgH="254000" progId="Equation.DSMT4">
                    <p:embed/>
                    <p:pic>
                      <p:nvPicPr>
                        <p:cNvPr id="0" name="图片 71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5531" y="7220"/>
                          <a:ext cx="939" cy="4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9" name="组合 78"/>
          <p:cNvGrpSpPr/>
          <p:nvPr/>
        </p:nvGrpSpPr>
        <p:grpSpPr>
          <a:xfrm>
            <a:off x="13258800" y="5905500"/>
            <a:ext cx="5080000" cy="1198880"/>
            <a:chOff x="21120" y="9300"/>
            <a:chExt cx="8000" cy="1888"/>
          </a:xfrm>
        </p:grpSpPr>
        <p:sp>
          <p:nvSpPr>
            <p:cNvPr id="73" name="文本框 72"/>
            <p:cNvSpPr txBox="1"/>
            <p:nvPr/>
          </p:nvSpPr>
          <p:spPr>
            <a:xfrm>
              <a:off x="21120" y="9300"/>
              <a:ext cx="8000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indent="127000"/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其中，</a:t>
              </a:r>
              <a:r>
                <a:rPr lang="en-US" alt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为耦合协调度，  为脱贫攻坚与乡村振兴综合评价指数，考虑到脱贫攻坚与乡村振兴存在有机融合关系，本文认为在发展中两者处于同等重要地位，因此取</a:t>
              </a:r>
            </a:p>
          </p:txBody>
        </p:sp>
        <p:graphicFrame>
          <p:nvGraphicFramePr>
            <p:cNvPr id="74" name="对象 -2147482582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22442" y="9476"/>
            <a:ext cx="27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1" imgW="177800" imgH="165100" progId="Equation.DSMT4">
                    <p:embed/>
                  </p:oleObj>
                </mc:Choice>
                <mc:Fallback>
                  <p:oleObj r:id="rId31" imgW="177800" imgH="165100" progId="Equation.DSMT4">
                    <p:embed/>
                    <p:pic>
                      <p:nvPicPr>
                        <p:cNvPr id="0" name="图片 7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22442" y="9476"/>
                          <a:ext cx="275" cy="2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对象 -2147482581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5200" y="9476"/>
            <a:ext cx="225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3" imgW="139700" imgH="177800" progId="Equation.DSMT4">
                    <p:embed/>
                  </p:oleObj>
                </mc:Choice>
                <mc:Fallback>
                  <p:oleObj r:id="rId33" imgW="139700" imgH="177800" progId="Equation.DSMT4">
                    <p:embed/>
                    <p:pic>
                      <p:nvPicPr>
                        <p:cNvPr id="0" name="图片 7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25200" y="9476"/>
                          <a:ext cx="225" cy="2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对象 -2147482580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24531" y="10714"/>
            <a:ext cx="1503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5" imgW="951865" imgH="203200" progId="Equation.DSMT4">
                    <p:embed/>
                  </p:oleObj>
                </mc:Choice>
                <mc:Fallback>
                  <p:oleObj r:id="rId35" imgW="951865" imgH="203200" progId="Equation.DSMT4">
                    <p:embed/>
                    <p:pic>
                      <p:nvPicPr>
                        <p:cNvPr id="0" name="图片 75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24531" y="10714"/>
                          <a:ext cx="1503" cy="3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" name="组合 85"/>
          <p:cNvGrpSpPr/>
          <p:nvPr/>
        </p:nvGrpSpPr>
        <p:grpSpPr>
          <a:xfrm>
            <a:off x="2438400" y="8572500"/>
            <a:ext cx="5611495" cy="923290"/>
            <a:chOff x="3840" y="13500"/>
            <a:chExt cx="8837" cy="1454"/>
          </a:xfrm>
        </p:grpSpPr>
        <p:sp>
          <p:nvSpPr>
            <p:cNvPr id="82" name="文本框 81"/>
            <p:cNvSpPr txBox="1"/>
            <p:nvPr/>
          </p:nvSpPr>
          <p:spPr>
            <a:xfrm>
              <a:off x="3840" y="13500"/>
              <a:ext cx="8625" cy="14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127000"/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其中，</a:t>
              </a:r>
              <a:r>
                <a:rPr lang="en-US" alt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</a:t>
              </a:r>
              <a:r>
                <a:rPr lang="zh-CN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为时刻</a:t>
              </a:r>
              <a:r>
                <a:rPr lang="en-US" altLang="zh-CN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   </a:t>
              </a:r>
              <a:r>
                <a:rPr lang="zh-CN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脱贫攻坚与乡村振兴的协调发展度，</a:t>
              </a:r>
              <a:endParaRPr lang="zh-CN" altLang="en-US" b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indent="127000"/>
              <a:endParaRPr lang="en-US" altLang="zh-CN" b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  <p:graphicFrame>
          <p:nvGraphicFramePr>
            <p:cNvPr id="83" name="对象 -2147482578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5160" y="13620"/>
            <a:ext cx="367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7" imgW="203200" imgH="228600" progId="Equation.DSMT4">
                    <p:embed/>
                  </p:oleObj>
                </mc:Choice>
                <mc:Fallback>
                  <p:oleObj r:id="rId37" imgW="203200" imgH="228600" progId="Equation.DSMT4">
                    <p:embed/>
                    <p:pic>
                      <p:nvPicPr>
                        <p:cNvPr id="0" name="图片 80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160" y="13620"/>
                          <a:ext cx="367" cy="4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5" name="图片 84"/>
            <p:cNvPicPr/>
            <p:nvPr/>
          </p:nvPicPr>
          <p:blipFill>
            <a:blip r:embed="rId39"/>
            <a:stretch>
              <a:fillRect/>
            </a:stretch>
          </p:blipFill>
          <p:spPr>
            <a:xfrm>
              <a:off x="6600" y="13706"/>
              <a:ext cx="297" cy="323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87" name="对象 -2147482576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4200" y="14040"/>
            <a:ext cx="1114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0" imgW="711200" imgH="431800" progId="Equation.DSMT4">
                    <p:embed/>
                  </p:oleObj>
                </mc:Choice>
                <mc:Fallback>
                  <p:oleObj r:id="rId40" imgW="711200" imgH="431800" progId="Equation.DSMT4">
                    <p:embed/>
                    <p:pic>
                      <p:nvPicPr>
                        <p:cNvPr id="0" name="图片 83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4200" y="14040"/>
                          <a:ext cx="1114" cy="6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文本框 88"/>
            <p:cNvSpPr txBox="1"/>
            <p:nvPr/>
          </p:nvSpPr>
          <p:spPr>
            <a:xfrm>
              <a:off x="4800" y="14040"/>
              <a:ext cx="78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304800"/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为时刻</a:t>
              </a:r>
              <a:r>
                <a:rPr lang="en-US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T</a:t>
              </a:r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到</a:t>
              </a:r>
              <a:r>
                <a:rPr lang="en-US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t</a:t>
              </a:r>
              <a:r>
                <a:rPr lang="en-US" b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rPr>
                <a:t>-1</a:t>
              </a:r>
              <a:r>
                <a:rPr lang="zh-CN" b="0">
                  <a:latin typeface="华文楷体" panose="02010600040101010101" pitchFamily="2" charset="-122"/>
                  <a:ea typeface="华文楷体" panose="02010600040101010101" pitchFamily="2" charset="-122"/>
                </a:rPr>
                <a:t>年的总体协调发展均值水平。</a:t>
              </a:r>
              <a:endParaRPr lang="zh-CN" altLang="en-US" b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54757" y="7579508"/>
            <a:ext cx="4752975" cy="881380"/>
            <a:chOff x="0" y="0"/>
            <a:chExt cx="6023926" cy="1175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3991" cy="1175512"/>
            </a:xfrm>
            <a:custGeom>
              <a:avLst/>
              <a:gdLst/>
              <a:ahLst/>
              <a:cxnLst/>
              <a:rect l="l" t="t" r="r" b="b"/>
              <a:pathLst>
                <a:path w="6023991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lnTo>
                    <a:pt x="5436235" y="0"/>
                  </a:lnTo>
                  <a:cubicBezTo>
                    <a:pt x="5760847" y="0"/>
                    <a:pt x="6023991" y="263144"/>
                    <a:pt x="6023991" y="587756"/>
                  </a:cubicBezTo>
                  <a:cubicBezTo>
                    <a:pt x="6023991" y="912368"/>
                    <a:pt x="5760847" y="1175512"/>
                    <a:pt x="5436235" y="1175512"/>
                  </a:cubicBezTo>
                  <a:lnTo>
                    <a:pt x="587756" y="1175512"/>
                  </a:ln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2420600" y="7680176"/>
            <a:ext cx="4517944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模型实证分析</a:t>
            </a:r>
          </a:p>
        </p:txBody>
      </p:sp>
      <p:sp>
        <p:nvSpPr>
          <p:cNvPr id="47" name="Freeform 47"/>
          <p:cNvSpPr/>
          <p:nvPr/>
        </p:nvSpPr>
        <p:spPr>
          <a:xfrm>
            <a:off x="10896600" y="7454962"/>
            <a:ext cx="1650682" cy="225807"/>
          </a:xfrm>
          <a:custGeom>
            <a:avLst/>
            <a:gdLst/>
            <a:ahLst/>
            <a:cxnLst/>
            <a:rect l="l" t="t" r="r" b="b"/>
            <a:pathLst>
              <a:path w="2065782" h="335026">
                <a:moveTo>
                  <a:pt x="0" y="0"/>
                </a:moveTo>
                <a:lnTo>
                  <a:pt x="1064895" y="0"/>
                </a:lnTo>
                <a:cubicBezTo>
                  <a:pt x="1066800" y="0"/>
                  <a:pt x="1068578" y="254"/>
                  <a:pt x="1070356" y="762"/>
                </a:cubicBezTo>
                <a:lnTo>
                  <a:pt x="2065782" y="298577"/>
                </a:lnTo>
                <a:lnTo>
                  <a:pt x="2054860" y="335026"/>
                </a:lnTo>
                <a:lnTo>
                  <a:pt x="1059434" y="37338"/>
                </a:lnTo>
                <a:lnTo>
                  <a:pt x="1064895" y="19050"/>
                </a:lnTo>
                <a:lnTo>
                  <a:pt x="1064895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5B7365"/>
          </a:solid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0" y="-114300"/>
            <a:ext cx="18592800" cy="10420350"/>
            <a:chOff x="0" y="0"/>
            <a:chExt cx="24409400" cy="137414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736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741400"/>
            </a:xfrm>
            <a:custGeom>
              <a:avLst/>
              <a:gdLst/>
              <a:ahLst/>
              <a:cxnLst/>
              <a:rect l="l" t="t" r="r" b="b"/>
              <a:pathLst>
                <a:path w="24409400" h="13741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  <p:sp>
          <p:nvSpPr>
            <p:cNvPr id="5" name="TextBox 5"/>
            <p:cNvSpPr txBox="1"/>
            <p:nvPr>
              <p:custDataLst>
                <p:tags r:id="rId4"/>
              </p:custDataLst>
            </p:nvPr>
          </p:nvSpPr>
          <p:spPr>
            <a:xfrm>
              <a:off x="0" y="0"/>
              <a:ext cx="24409400" cy="1374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C665B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有沟通好了，才能提高工作效率，完成目标；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04687" y="343201"/>
            <a:ext cx="17637158" cy="9568910"/>
            <a:chOff x="-101600" y="101600"/>
            <a:chExt cx="23516210" cy="12758547"/>
          </a:xfrm>
        </p:grpSpPr>
        <p:sp>
          <p:nvSpPr>
            <p:cNvPr id="11" name="Freeform 11"/>
            <p:cNvSpPr/>
            <p:nvPr/>
          </p:nvSpPr>
          <p:spPr>
            <a:xfrm>
              <a:off x="-101600" y="101600"/>
              <a:ext cx="23516210" cy="12758547"/>
            </a:xfrm>
            <a:custGeom>
              <a:avLst/>
              <a:gdLst/>
              <a:ahLst/>
              <a:cxnLst/>
              <a:rect l="l" t="t" r="r" b="b"/>
              <a:pathLst>
                <a:path w="23516210" h="12758547">
                  <a:moveTo>
                    <a:pt x="0" y="0"/>
                  </a:moveTo>
                  <a:lnTo>
                    <a:pt x="23516210" y="0"/>
                  </a:lnTo>
                  <a:lnTo>
                    <a:pt x="23516210" y="12758547"/>
                  </a:lnTo>
                  <a:lnTo>
                    <a:pt x="26162" y="12683490"/>
                  </a:lnTo>
                  <a:cubicBezTo>
                    <a:pt x="17399" y="8455660"/>
                    <a:pt x="8763" y="422783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gradFill>
                <a:gsLst>
                  <a:gs pos="91000">
                    <a:schemeClr val="accent3">
                      <a:lumMod val="75000"/>
                    </a:schemeClr>
                  </a:gs>
                  <a:gs pos="83000">
                    <a:schemeClr val="accent3">
                      <a:lumMod val="75000"/>
                    </a:schemeClr>
                  </a:gs>
                  <a:gs pos="74000">
                    <a:srgbClr val="A2BAB8">
                      <a:alpha val="100000"/>
                    </a:srgbClr>
                  </a:gs>
                  <a:gs pos="68000">
                    <a:schemeClr val="accent3">
                      <a:lumMod val="40000"/>
                      <a:lumOff val="60000"/>
                    </a:schemeClr>
                  </a:gs>
                  <a:gs pos="3000">
                    <a:schemeClr val="accent3">
                      <a:lumMod val="20000"/>
                      <a:lumOff val="80000"/>
                    </a:schemeClr>
                  </a:gs>
                  <a:gs pos="74000">
                    <a:srgbClr val="9FB584">
                      <a:alpha val="100000"/>
                    </a:srgbClr>
                  </a:gs>
                  <a:gs pos="41000">
                    <a:schemeClr val="accent3">
                      <a:lumMod val="40000"/>
                      <a:lumOff val="60000"/>
                    </a:schemeClr>
                  </a:gs>
                  <a:gs pos="75000">
                    <a:schemeClr val="accent3">
                      <a:lumMod val="60000"/>
                      <a:lumOff val="40000"/>
                    </a:schemeClr>
                  </a:gs>
                  <a:gs pos="62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41" name="Freeform 4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44" name="Freeform 4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12" name="TextBox 48"/>
          <p:cNvSpPr txBox="1"/>
          <p:nvPr>
            <p:custDataLst>
              <p:tags r:id="rId2"/>
            </p:custDataLst>
          </p:nvPr>
        </p:nvSpPr>
        <p:spPr>
          <a:xfrm>
            <a:off x="2195195" y="952500"/>
            <a:ext cx="5173345" cy="70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5520"/>
              </a:lnSpc>
              <a:spcBef>
                <a:spcPct val="0"/>
              </a:spcBef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04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耦合协调度分析</a:t>
            </a:r>
            <a:endParaRPr lang="en-US" sz="4600" b="1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8" name="表格 27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41732599"/>
              </p:ext>
            </p:extLst>
          </p:nvPr>
        </p:nvGraphicFramePr>
        <p:xfrm>
          <a:off x="9296400" y="3460812"/>
          <a:ext cx="8286749" cy="5376545"/>
        </p:xfrm>
        <a:graphic>
          <a:graphicData uri="http://schemas.openxmlformats.org/drawingml/2006/table">
            <a:tbl>
              <a:tblPr/>
              <a:tblGrid>
                <a:gridCol w="138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11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省市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趋势指数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排名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省市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趋势指数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排名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1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云南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0.356188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甘肃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0.227011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1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四川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0.318037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广西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0.219129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广东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0.3157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陕西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0.211776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1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贵州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0.290802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重庆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0.179102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1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西藏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0.240501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河南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0.172948</a:t>
                      </a:r>
                      <a:endParaRPr lang="en-US" altLang="en-US" sz="2400" b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en-US" sz="2400" b="0" dirty="0">
                          <a:solidFill>
                            <a:srgbClr val="4F6628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Times New Roman" panose="02020603050405020304" charset="0"/>
                        </a:rPr>
                        <a:t>0</a:t>
                      </a:r>
                      <a:endParaRPr lang="en-US" altLang="en-US" sz="2400" b="0" dirty="0">
                        <a:solidFill>
                          <a:srgbClr val="4F6628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1902121" y="2523455"/>
            <a:ext cx="307530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趋势发展指数前十名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553A70E-FA1D-9B5F-D51C-8017DA259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14249" r="24878"/>
          <a:stretch/>
        </p:blipFill>
        <p:spPr>
          <a:xfrm>
            <a:off x="542506" y="1636592"/>
            <a:ext cx="8036070" cy="799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7942911" y="3431638"/>
            <a:ext cx="7451725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CN" altLang="en-US" sz="2800" spc="134" dirty="0">
                <a:solidFill>
                  <a:srgbClr val="4F662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耦合状态逐年改善，基本属于高度耦合态</a:t>
            </a:r>
            <a:endParaRPr lang="en-US" altLang="zh-CN" sz="2800" spc="134" dirty="0">
              <a:solidFill>
                <a:srgbClr val="4F662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CN" altLang="en-US" sz="2800" u="none" spc="134" dirty="0">
                <a:solidFill>
                  <a:srgbClr val="4F662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“精准脱贫”</a:t>
            </a:r>
            <a:r>
              <a:rPr lang="en-US" altLang="zh-CN" sz="2800" u="none" spc="134" dirty="0">
                <a:solidFill>
                  <a:srgbClr val="4F662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800" u="none" spc="134" dirty="0">
                <a:solidFill>
                  <a:srgbClr val="4F662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特色减贫之路</a:t>
            </a:r>
            <a:endParaRPr lang="en-US" altLang="zh-CN" sz="2800" u="none" spc="134" dirty="0">
              <a:solidFill>
                <a:srgbClr val="4F662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CN" altLang="en-US" sz="2800" spc="134" dirty="0">
                <a:solidFill>
                  <a:srgbClr val="4F662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协调度仍有待增长</a:t>
            </a:r>
            <a:endParaRPr lang="en-US" sz="2800" u="none" spc="134" dirty="0">
              <a:solidFill>
                <a:srgbClr val="4F662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47405" y="7364833"/>
            <a:ext cx="846899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加强东西部协同合作，构建特色乡村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及时排查返贫因素，建立返贫预警，巩固脱贫成果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健全产业发展体系，激发人力资源活力</a:t>
            </a:r>
            <a:endParaRPr lang="en-US" sz="2800" u="none" spc="134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92110" y="2360093"/>
            <a:ext cx="3930015" cy="779839"/>
            <a:chOff x="0" y="0"/>
            <a:chExt cx="5240212" cy="10457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40147" cy="1045718"/>
            </a:xfrm>
            <a:custGeom>
              <a:avLst/>
              <a:gdLst/>
              <a:ahLst/>
              <a:cxnLst/>
              <a:rect l="l" t="t" r="r" b="b"/>
              <a:pathLst>
                <a:path w="5240147" h="1045718">
                  <a:moveTo>
                    <a:pt x="0" y="303276"/>
                  </a:moveTo>
                  <a:cubicBezTo>
                    <a:pt x="0" y="134874"/>
                    <a:pt x="141859" y="0"/>
                    <a:pt x="314579" y="0"/>
                  </a:cubicBezTo>
                  <a:lnTo>
                    <a:pt x="4925568" y="0"/>
                  </a:lnTo>
                  <a:lnTo>
                    <a:pt x="4925568" y="25400"/>
                  </a:lnTo>
                  <a:lnTo>
                    <a:pt x="4925568" y="0"/>
                  </a:lnTo>
                  <a:cubicBezTo>
                    <a:pt x="5098288" y="0"/>
                    <a:pt x="5240147" y="134874"/>
                    <a:pt x="5240147" y="303276"/>
                  </a:cubicBezTo>
                  <a:lnTo>
                    <a:pt x="5214747" y="303276"/>
                  </a:lnTo>
                  <a:lnTo>
                    <a:pt x="5240147" y="303276"/>
                  </a:lnTo>
                  <a:lnTo>
                    <a:pt x="5240147" y="742442"/>
                  </a:lnTo>
                  <a:lnTo>
                    <a:pt x="5214747" y="742442"/>
                  </a:lnTo>
                  <a:lnTo>
                    <a:pt x="5240147" y="742442"/>
                  </a:lnTo>
                  <a:cubicBezTo>
                    <a:pt x="5240147" y="910844"/>
                    <a:pt x="5098288" y="1045718"/>
                    <a:pt x="4925568" y="1045718"/>
                  </a:cubicBezTo>
                  <a:lnTo>
                    <a:pt x="4925568" y="1020318"/>
                  </a:lnTo>
                  <a:lnTo>
                    <a:pt x="4925568" y="1045718"/>
                  </a:lnTo>
                  <a:lnTo>
                    <a:pt x="314579" y="1045718"/>
                  </a:lnTo>
                  <a:lnTo>
                    <a:pt x="314579" y="1020318"/>
                  </a:lnTo>
                  <a:lnTo>
                    <a:pt x="314579" y="1045718"/>
                  </a:lnTo>
                  <a:cubicBezTo>
                    <a:pt x="141859" y="1045718"/>
                    <a:pt x="0" y="910971"/>
                    <a:pt x="0" y="742442"/>
                  </a:cubicBezTo>
                  <a:lnTo>
                    <a:pt x="0" y="303276"/>
                  </a:lnTo>
                  <a:lnTo>
                    <a:pt x="25400" y="303276"/>
                  </a:lnTo>
                  <a:lnTo>
                    <a:pt x="0" y="303276"/>
                  </a:lnTo>
                  <a:moveTo>
                    <a:pt x="50800" y="303276"/>
                  </a:moveTo>
                  <a:lnTo>
                    <a:pt x="50800" y="742442"/>
                  </a:lnTo>
                  <a:lnTo>
                    <a:pt x="25400" y="742442"/>
                  </a:lnTo>
                  <a:lnTo>
                    <a:pt x="50800" y="742442"/>
                  </a:lnTo>
                  <a:cubicBezTo>
                    <a:pt x="50800" y="880872"/>
                    <a:pt x="167894" y="994918"/>
                    <a:pt x="314579" y="994918"/>
                  </a:cubicBezTo>
                  <a:lnTo>
                    <a:pt x="4925568" y="994918"/>
                  </a:lnTo>
                  <a:cubicBezTo>
                    <a:pt x="5072253" y="994918"/>
                    <a:pt x="5189347" y="880999"/>
                    <a:pt x="5189347" y="742442"/>
                  </a:cubicBezTo>
                  <a:lnTo>
                    <a:pt x="5189347" y="303276"/>
                  </a:lnTo>
                  <a:cubicBezTo>
                    <a:pt x="5189347" y="164846"/>
                    <a:pt x="5072253" y="50800"/>
                    <a:pt x="4925568" y="50800"/>
                  </a:cubicBezTo>
                  <a:lnTo>
                    <a:pt x="314579" y="50800"/>
                  </a:lnTo>
                  <a:lnTo>
                    <a:pt x="314579" y="25400"/>
                  </a:lnTo>
                  <a:lnTo>
                    <a:pt x="314579" y="50800"/>
                  </a:lnTo>
                  <a:cubicBezTo>
                    <a:pt x="167894" y="50800"/>
                    <a:pt x="50800" y="164719"/>
                    <a:pt x="50800" y="30327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72400" y="2324100"/>
            <a:ext cx="856615" cy="851824"/>
            <a:chOff x="0" y="0"/>
            <a:chExt cx="1142178" cy="1142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2238" cy="1142238"/>
            </a:xfrm>
            <a:custGeom>
              <a:avLst/>
              <a:gdLst/>
              <a:ahLst/>
              <a:cxnLst/>
              <a:rect l="l" t="t" r="r" b="b"/>
              <a:pathLst>
                <a:path w="1142238" h="1142238">
                  <a:moveTo>
                    <a:pt x="0" y="571119"/>
                  </a:moveTo>
                  <a:cubicBezTo>
                    <a:pt x="0" y="255651"/>
                    <a:pt x="255651" y="0"/>
                    <a:pt x="571119" y="0"/>
                  </a:cubicBezTo>
                  <a:cubicBezTo>
                    <a:pt x="886587" y="0"/>
                    <a:pt x="1142238" y="255651"/>
                    <a:pt x="1142238" y="571119"/>
                  </a:cubicBezTo>
                  <a:cubicBezTo>
                    <a:pt x="1142238" y="886587"/>
                    <a:pt x="886460" y="1142238"/>
                    <a:pt x="571119" y="1142238"/>
                  </a:cubicBezTo>
                  <a:cubicBezTo>
                    <a:pt x="255778" y="1142238"/>
                    <a:pt x="0" y="886460"/>
                    <a:pt x="0" y="571119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772400" y="2572891"/>
            <a:ext cx="856615" cy="36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10538" y="2462750"/>
            <a:ext cx="329311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 spc="134" dirty="0">
                <a:solidFill>
                  <a:srgbClr val="4F66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结论</a:t>
            </a:r>
            <a:endParaRPr lang="en-US" sz="3600" spc="134" dirty="0">
              <a:solidFill>
                <a:srgbClr val="4F66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49310" y="6359567"/>
            <a:ext cx="3930015" cy="779839"/>
            <a:chOff x="0" y="0"/>
            <a:chExt cx="5240212" cy="10457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40147" cy="1045718"/>
            </a:xfrm>
            <a:custGeom>
              <a:avLst/>
              <a:gdLst/>
              <a:ahLst/>
              <a:cxnLst/>
              <a:rect l="l" t="t" r="r" b="b"/>
              <a:pathLst>
                <a:path w="5240147" h="1045718">
                  <a:moveTo>
                    <a:pt x="0" y="303276"/>
                  </a:moveTo>
                  <a:cubicBezTo>
                    <a:pt x="0" y="134874"/>
                    <a:pt x="141859" y="0"/>
                    <a:pt x="314579" y="0"/>
                  </a:cubicBezTo>
                  <a:lnTo>
                    <a:pt x="4925568" y="0"/>
                  </a:lnTo>
                  <a:lnTo>
                    <a:pt x="4925568" y="25400"/>
                  </a:lnTo>
                  <a:lnTo>
                    <a:pt x="4925568" y="0"/>
                  </a:lnTo>
                  <a:cubicBezTo>
                    <a:pt x="5098288" y="0"/>
                    <a:pt x="5240147" y="134874"/>
                    <a:pt x="5240147" y="303276"/>
                  </a:cubicBezTo>
                  <a:lnTo>
                    <a:pt x="5214747" y="303276"/>
                  </a:lnTo>
                  <a:lnTo>
                    <a:pt x="5240147" y="303276"/>
                  </a:lnTo>
                  <a:lnTo>
                    <a:pt x="5240147" y="742442"/>
                  </a:lnTo>
                  <a:lnTo>
                    <a:pt x="5214747" y="742442"/>
                  </a:lnTo>
                  <a:lnTo>
                    <a:pt x="5240147" y="742442"/>
                  </a:lnTo>
                  <a:cubicBezTo>
                    <a:pt x="5240147" y="910844"/>
                    <a:pt x="5098288" y="1045718"/>
                    <a:pt x="4925568" y="1045718"/>
                  </a:cubicBezTo>
                  <a:lnTo>
                    <a:pt x="4925568" y="1020318"/>
                  </a:lnTo>
                  <a:lnTo>
                    <a:pt x="4925568" y="1045718"/>
                  </a:lnTo>
                  <a:lnTo>
                    <a:pt x="314579" y="1045718"/>
                  </a:lnTo>
                  <a:lnTo>
                    <a:pt x="314579" y="1020318"/>
                  </a:lnTo>
                  <a:lnTo>
                    <a:pt x="314579" y="1045718"/>
                  </a:lnTo>
                  <a:cubicBezTo>
                    <a:pt x="141859" y="1045718"/>
                    <a:pt x="0" y="910971"/>
                    <a:pt x="0" y="742442"/>
                  </a:cubicBezTo>
                  <a:lnTo>
                    <a:pt x="0" y="303276"/>
                  </a:lnTo>
                  <a:lnTo>
                    <a:pt x="25400" y="303276"/>
                  </a:lnTo>
                  <a:lnTo>
                    <a:pt x="0" y="303276"/>
                  </a:lnTo>
                  <a:moveTo>
                    <a:pt x="50800" y="303276"/>
                  </a:moveTo>
                  <a:lnTo>
                    <a:pt x="50800" y="742442"/>
                  </a:lnTo>
                  <a:lnTo>
                    <a:pt x="25400" y="742442"/>
                  </a:lnTo>
                  <a:lnTo>
                    <a:pt x="50800" y="742442"/>
                  </a:lnTo>
                  <a:cubicBezTo>
                    <a:pt x="50800" y="880872"/>
                    <a:pt x="167894" y="994918"/>
                    <a:pt x="314579" y="994918"/>
                  </a:cubicBezTo>
                  <a:lnTo>
                    <a:pt x="4925568" y="994918"/>
                  </a:lnTo>
                  <a:cubicBezTo>
                    <a:pt x="5072253" y="994918"/>
                    <a:pt x="5189347" y="880999"/>
                    <a:pt x="5189347" y="742442"/>
                  </a:cubicBezTo>
                  <a:lnTo>
                    <a:pt x="5189347" y="303276"/>
                  </a:lnTo>
                  <a:cubicBezTo>
                    <a:pt x="5189347" y="164846"/>
                    <a:pt x="5072253" y="50800"/>
                    <a:pt x="4925568" y="50800"/>
                  </a:cubicBezTo>
                  <a:lnTo>
                    <a:pt x="314579" y="50800"/>
                  </a:lnTo>
                  <a:lnTo>
                    <a:pt x="314579" y="25400"/>
                  </a:lnTo>
                  <a:lnTo>
                    <a:pt x="314579" y="50800"/>
                  </a:lnTo>
                  <a:cubicBezTo>
                    <a:pt x="167894" y="50800"/>
                    <a:pt x="50800" y="164719"/>
                    <a:pt x="50800" y="303276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229600" y="6323574"/>
            <a:ext cx="856615" cy="851824"/>
            <a:chOff x="0" y="0"/>
            <a:chExt cx="1142178" cy="11421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2238" cy="1142238"/>
            </a:xfrm>
            <a:custGeom>
              <a:avLst/>
              <a:gdLst/>
              <a:ahLst/>
              <a:cxnLst/>
              <a:rect l="l" t="t" r="r" b="b"/>
              <a:pathLst>
                <a:path w="1142238" h="1142238">
                  <a:moveTo>
                    <a:pt x="0" y="571119"/>
                  </a:moveTo>
                  <a:cubicBezTo>
                    <a:pt x="0" y="255651"/>
                    <a:pt x="255651" y="0"/>
                    <a:pt x="571119" y="0"/>
                  </a:cubicBezTo>
                  <a:cubicBezTo>
                    <a:pt x="886587" y="0"/>
                    <a:pt x="1142238" y="255651"/>
                    <a:pt x="1142238" y="571119"/>
                  </a:cubicBezTo>
                  <a:cubicBezTo>
                    <a:pt x="1142238" y="886587"/>
                    <a:pt x="886460" y="1142238"/>
                    <a:pt x="571119" y="1142238"/>
                  </a:cubicBezTo>
                  <a:cubicBezTo>
                    <a:pt x="255778" y="1142238"/>
                    <a:pt x="0" y="886460"/>
                    <a:pt x="0" y="571119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229600" y="6572365"/>
            <a:ext cx="856615" cy="36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88487" y="6468473"/>
            <a:ext cx="3293110" cy="5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3600" u="none" dirty="0">
                <a:solidFill>
                  <a:srgbClr val="4C66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28575" y="3418119"/>
            <a:ext cx="7120700" cy="6897528"/>
            <a:chOff x="0" y="0"/>
            <a:chExt cx="9494266" cy="9196705"/>
          </a:xfr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grpSpPr>
        <p:sp>
          <p:nvSpPr>
            <p:cNvPr id="23" name="Freeform 23"/>
            <p:cNvSpPr/>
            <p:nvPr/>
          </p:nvSpPr>
          <p:spPr>
            <a:xfrm>
              <a:off x="1401" y="42532"/>
              <a:ext cx="9418067" cy="9120506"/>
            </a:xfrm>
            <a:custGeom>
              <a:avLst/>
              <a:gdLst/>
              <a:ahLst/>
              <a:cxnLst/>
              <a:rect l="l" t="t" r="r" b="b"/>
              <a:pathLst>
                <a:path w="9418066" h="9120505">
                  <a:moveTo>
                    <a:pt x="3952494" y="0"/>
                  </a:moveTo>
                  <a:cubicBezTo>
                    <a:pt x="6971030" y="0"/>
                    <a:pt x="9418066" y="2396236"/>
                    <a:pt x="9418066" y="5352161"/>
                  </a:cubicBezTo>
                  <a:cubicBezTo>
                    <a:pt x="9418066" y="6645402"/>
                    <a:pt x="8949690" y="7831455"/>
                    <a:pt x="8170037" y="8756650"/>
                  </a:cubicBezTo>
                  <a:lnTo>
                    <a:pt x="7832344" y="9120505"/>
                  </a:lnTo>
                  <a:lnTo>
                    <a:pt x="72644" y="9120505"/>
                  </a:lnTo>
                  <a:lnTo>
                    <a:pt x="0" y="9042146"/>
                  </a:lnTo>
                  <a:lnTo>
                    <a:pt x="0" y="1662176"/>
                  </a:lnTo>
                  <a:lnTo>
                    <a:pt x="87757" y="1567688"/>
                  </a:lnTo>
                  <a:cubicBezTo>
                    <a:pt x="1076833" y="599059"/>
                    <a:pt x="2443226" y="0"/>
                    <a:pt x="3952494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Texturiz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outerShdw blurRad="50800" dist="50800" dir="5400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9494266" cy="9196705"/>
            </a:xfrm>
            <a:custGeom>
              <a:avLst/>
              <a:gdLst/>
              <a:ahLst/>
              <a:cxnLst/>
              <a:rect l="l" t="t" r="r" b="b"/>
              <a:pathLst>
                <a:path w="9494266" h="9196705">
                  <a:moveTo>
                    <a:pt x="3990594" y="0"/>
                  </a:moveTo>
                  <a:cubicBezTo>
                    <a:pt x="7029450" y="0"/>
                    <a:pt x="9494266" y="2412492"/>
                    <a:pt x="9494266" y="5390261"/>
                  </a:cubicBezTo>
                  <a:lnTo>
                    <a:pt x="9456166" y="5390261"/>
                  </a:lnTo>
                  <a:lnTo>
                    <a:pt x="9494266" y="5390261"/>
                  </a:lnTo>
                  <a:cubicBezTo>
                    <a:pt x="9494266" y="6692900"/>
                    <a:pt x="9022461" y="7887589"/>
                    <a:pt x="8237220" y="8819261"/>
                  </a:cubicBezTo>
                  <a:cubicBezTo>
                    <a:pt x="8236839" y="8819769"/>
                    <a:pt x="8236458" y="8820150"/>
                    <a:pt x="8235951" y="8820658"/>
                  </a:cubicBezTo>
                  <a:lnTo>
                    <a:pt x="7898257" y="9184513"/>
                  </a:lnTo>
                  <a:cubicBezTo>
                    <a:pt x="7891018" y="9192260"/>
                    <a:pt x="7880986" y="9196705"/>
                    <a:pt x="7870317" y="9196705"/>
                  </a:cubicBezTo>
                  <a:lnTo>
                    <a:pt x="110744" y="9196705"/>
                  </a:lnTo>
                  <a:cubicBezTo>
                    <a:pt x="100203" y="9196705"/>
                    <a:pt x="90043" y="9192261"/>
                    <a:pt x="82804" y="9184513"/>
                  </a:cubicBezTo>
                  <a:lnTo>
                    <a:pt x="10160" y="9106154"/>
                  </a:lnTo>
                  <a:cubicBezTo>
                    <a:pt x="3683" y="9099169"/>
                    <a:pt x="0" y="9089898"/>
                    <a:pt x="0" y="9080247"/>
                  </a:cubicBezTo>
                  <a:lnTo>
                    <a:pt x="0" y="1700276"/>
                  </a:lnTo>
                  <a:cubicBezTo>
                    <a:pt x="0" y="1690624"/>
                    <a:pt x="3683" y="1681353"/>
                    <a:pt x="10160" y="1674368"/>
                  </a:cubicBezTo>
                  <a:lnTo>
                    <a:pt x="97917" y="1579880"/>
                  </a:lnTo>
                  <a:cubicBezTo>
                    <a:pt x="98298" y="1579499"/>
                    <a:pt x="98806" y="1578991"/>
                    <a:pt x="99187" y="1578610"/>
                  </a:cubicBezTo>
                  <a:cubicBezTo>
                    <a:pt x="1095121" y="603123"/>
                    <a:pt x="2471039" y="0"/>
                    <a:pt x="3990594" y="0"/>
                  </a:cubicBezTo>
                  <a:lnTo>
                    <a:pt x="3990594" y="38100"/>
                  </a:lnTo>
                  <a:lnTo>
                    <a:pt x="3990594" y="0"/>
                  </a:lnTo>
                  <a:moveTo>
                    <a:pt x="3990594" y="76200"/>
                  </a:moveTo>
                  <a:cubicBezTo>
                    <a:pt x="2491486" y="76200"/>
                    <a:pt x="1134618" y="671195"/>
                    <a:pt x="152527" y="1632966"/>
                  </a:cubicBezTo>
                  <a:lnTo>
                    <a:pt x="125857" y="1605788"/>
                  </a:lnTo>
                  <a:lnTo>
                    <a:pt x="153797" y="1631696"/>
                  </a:lnTo>
                  <a:lnTo>
                    <a:pt x="66040" y="1726184"/>
                  </a:lnTo>
                  <a:lnTo>
                    <a:pt x="38100" y="1700276"/>
                  </a:lnTo>
                  <a:lnTo>
                    <a:pt x="76200" y="1700276"/>
                  </a:lnTo>
                  <a:lnTo>
                    <a:pt x="76200" y="9080246"/>
                  </a:lnTo>
                  <a:lnTo>
                    <a:pt x="38100" y="9080246"/>
                  </a:lnTo>
                  <a:lnTo>
                    <a:pt x="66040" y="9054338"/>
                  </a:lnTo>
                  <a:lnTo>
                    <a:pt x="138684" y="9132570"/>
                  </a:lnTo>
                  <a:lnTo>
                    <a:pt x="110744" y="9158477"/>
                  </a:lnTo>
                  <a:lnTo>
                    <a:pt x="110744" y="9120377"/>
                  </a:lnTo>
                  <a:lnTo>
                    <a:pt x="7870444" y="9120377"/>
                  </a:lnTo>
                  <a:lnTo>
                    <a:pt x="7870444" y="9158477"/>
                  </a:lnTo>
                  <a:lnTo>
                    <a:pt x="7842503" y="9132570"/>
                  </a:lnTo>
                  <a:lnTo>
                    <a:pt x="8180197" y="8768714"/>
                  </a:lnTo>
                  <a:lnTo>
                    <a:pt x="8208137" y="8794622"/>
                  </a:lnTo>
                  <a:lnTo>
                    <a:pt x="8179054" y="8770111"/>
                  </a:lnTo>
                  <a:cubicBezTo>
                    <a:pt x="8953247" y="7851520"/>
                    <a:pt x="9418193" y="6673976"/>
                    <a:pt x="9418193" y="5390260"/>
                  </a:cubicBezTo>
                  <a:cubicBezTo>
                    <a:pt x="9418066" y="2456180"/>
                    <a:pt x="6988810" y="76200"/>
                    <a:pt x="3990594" y="76200"/>
                  </a:cubicBez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6" name="Freeform 26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29" name="Freeform 29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1" name="TextBox 48"/>
          <p:cNvSpPr txBox="1"/>
          <p:nvPr>
            <p:custDataLst>
              <p:tags r:id="rId1"/>
            </p:custDataLst>
          </p:nvPr>
        </p:nvSpPr>
        <p:spPr>
          <a:xfrm>
            <a:off x="2057400" y="1104900"/>
            <a:ext cx="517334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05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结论及后续展望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5399" y="2400095"/>
            <a:ext cx="15670532" cy="5537610"/>
            <a:chOff x="0" y="0"/>
            <a:chExt cx="20894042" cy="7383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94039" cy="7383526"/>
            </a:xfrm>
            <a:custGeom>
              <a:avLst/>
              <a:gdLst/>
              <a:ahLst/>
              <a:cxnLst/>
              <a:rect l="l" t="t" r="r" b="b"/>
              <a:pathLst>
                <a:path w="20894039" h="7383526">
                  <a:moveTo>
                    <a:pt x="0" y="3691763"/>
                  </a:moveTo>
                  <a:cubicBezTo>
                    <a:pt x="0" y="1652905"/>
                    <a:pt x="1652905" y="0"/>
                    <a:pt x="3691763" y="0"/>
                  </a:cubicBezTo>
                  <a:lnTo>
                    <a:pt x="17202277" y="0"/>
                  </a:lnTo>
                  <a:cubicBezTo>
                    <a:pt x="19241136" y="0"/>
                    <a:pt x="20894039" y="1652905"/>
                    <a:pt x="20894039" y="3691763"/>
                  </a:cubicBezTo>
                  <a:cubicBezTo>
                    <a:pt x="20894039" y="5730621"/>
                    <a:pt x="19241134" y="7383526"/>
                    <a:pt x="17202277" y="7383526"/>
                  </a:cubicBezTo>
                  <a:lnTo>
                    <a:pt x="3691763" y="7383526"/>
                  </a:lnTo>
                  <a:cubicBezTo>
                    <a:pt x="1652905" y="7383526"/>
                    <a:pt x="0" y="5730621"/>
                    <a:pt x="0" y="3691763"/>
                  </a:cubicBezTo>
                  <a:close/>
                </a:path>
              </a:pathLst>
            </a:custGeom>
            <a:solidFill>
              <a:srgbClr val="4F655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74046" y="2042692"/>
            <a:ext cx="6059278" cy="6201615"/>
            <a:chOff x="0" y="0"/>
            <a:chExt cx="8079038" cy="8268820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7951978" cy="8141843"/>
            </a:xfrm>
            <a:custGeom>
              <a:avLst/>
              <a:gdLst/>
              <a:ahLst/>
              <a:cxnLst/>
              <a:rect l="l" t="t" r="r" b="b"/>
              <a:pathLst>
                <a:path w="7951978" h="8141843">
                  <a:moveTo>
                    <a:pt x="0" y="3977513"/>
                  </a:moveTo>
                  <a:cubicBezTo>
                    <a:pt x="0" y="1780794"/>
                    <a:pt x="1780159" y="0"/>
                    <a:pt x="3975989" y="0"/>
                  </a:cubicBezTo>
                  <a:cubicBezTo>
                    <a:pt x="6171819" y="0"/>
                    <a:pt x="7951978" y="1780794"/>
                    <a:pt x="7951978" y="3977513"/>
                  </a:cubicBezTo>
                  <a:lnTo>
                    <a:pt x="7951978" y="4164330"/>
                  </a:lnTo>
                  <a:cubicBezTo>
                    <a:pt x="7951978" y="6361049"/>
                    <a:pt x="6171819" y="8141843"/>
                    <a:pt x="3975989" y="8141843"/>
                  </a:cubicBezTo>
                  <a:cubicBezTo>
                    <a:pt x="1780159" y="8141843"/>
                    <a:pt x="0" y="6361049"/>
                    <a:pt x="0" y="4164330"/>
                  </a:cubicBezTo>
                  <a:close/>
                </a:path>
              </a:pathLst>
            </a:custGeom>
            <a:blipFill>
              <a:blip r:embed="rId2"/>
              <a:stretch>
                <a:fillRect l="-26838" r="-2683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078978" cy="8268843"/>
            </a:xfrm>
            <a:custGeom>
              <a:avLst/>
              <a:gdLst/>
              <a:ahLst/>
              <a:cxnLst/>
              <a:rect l="l" t="t" r="r" b="b"/>
              <a:pathLst>
                <a:path w="8078978" h="8268843">
                  <a:moveTo>
                    <a:pt x="0" y="4041013"/>
                  </a:moveTo>
                  <a:cubicBezTo>
                    <a:pt x="0" y="1809242"/>
                    <a:pt x="1808480" y="0"/>
                    <a:pt x="4039489" y="0"/>
                  </a:cubicBezTo>
                  <a:cubicBezTo>
                    <a:pt x="4051681" y="0"/>
                    <a:pt x="4063492" y="3429"/>
                    <a:pt x="4073779" y="10033"/>
                  </a:cubicBezTo>
                  <a:lnTo>
                    <a:pt x="4039489" y="63500"/>
                  </a:lnTo>
                  <a:lnTo>
                    <a:pt x="4039489" y="0"/>
                  </a:lnTo>
                  <a:lnTo>
                    <a:pt x="4039489" y="63500"/>
                  </a:lnTo>
                  <a:lnTo>
                    <a:pt x="4039489" y="0"/>
                  </a:lnTo>
                  <a:cubicBezTo>
                    <a:pt x="6270498" y="0"/>
                    <a:pt x="8078978" y="1809242"/>
                    <a:pt x="8078978" y="4041013"/>
                  </a:cubicBezTo>
                  <a:lnTo>
                    <a:pt x="8078978" y="4227830"/>
                  </a:lnTo>
                  <a:lnTo>
                    <a:pt x="8015478" y="4227830"/>
                  </a:lnTo>
                  <a:lnTo>
                    <a:pt x="8078978" y="4227830"/>
                  </a:lnTo>
                  <a:cubicBezTo>
                    <a:pt x="8078978" y="6459601"/>
                    <a:pt x="6270498" y="8268843"/>
                    <a:pt x="4039489" y="8268843"/>
                  </a:cubicBezTo>
                  <a:lnTo>
                    <a:pt x="4039489" y="8205343"/>
                  </a:lnTo>
                  <a:lnTo>
                    <a:pt x="4039489" y="8141843"/>
                  </a:lnTo>
                  <a:lnTo>
                    <a:pt x="4039489" y="8205343"/>
                  </a:lnTo>
                  <a:lnTo>
                    <a:pt x="4039489" y="8268843"/>
                  </a:lnTo>
                  <a:cubicBezTo>
                    <a:pt x="1808480" y="8268843"/>
                    <a:pt x="0" y="6459601"/>
                    <a:pt x="0" y="4227830"/>
                  </a:cubicBezTo>
                  <a:lnTo>
                    <a:pt x="0" y="4041013"/>
                  </a:lnTo>
                  <a:lnTo>
                    <a:pt x="63500" y="4041013"/>
                  </a:lnTo>
                  <a:lnTo>
                    <a:pt x="0" y="4041013"/>
                  </a:lnTo>
                  <a:moveTo>
                    <a:pt x="127000" y="4041013"/>
                  </a:moveTo>
                  <a:lnTo>
                    <a:pt x="127000" y="4227830"/>
                  </a:lnTo>
                  <a:lnTo>
                    <a:pt x="63500" y="4227830"/>
                  </a:lnTo>
                  <a:lnTo>
                    <a:pt x="127000" y="4227830"/>
                  </a:lnTo>
                  <a:cubicBezTo>
                    <a:pt x="127000" y="6389497"/>
                    <a:pt x="1878711" y="8141843"/>
                    <a:pt x="4039489" y="8141843"/>
                  </a:cubicBezTo>
                  <a:cubicBezTo>
                    <a:pt x="4074541" y="8141843"/>
                    <a:pt x="4102989" y="8170290"/>
                    <a:pt x="4102989" y="8205343"/>
                  </a:cubicBezTo>
                  <a:cubicBezTo>
                    <a:pt x="4102989" y="8240395"/>
                    <a:pt x="4074541" y="8268843"/>
                    <a:pt x="4039489" y="8268843"/>
                  </a:cubicBezTo>
                  <a:cubicBezTo>
                    <a:pt x="4004437" y="8268843"/>
                    <a:pt x="3975989" y="8240395"/>
                    <a:pt x="3975989" y="8205343"/>
                  </a:cubicBezTo>
                  <a:cubicBezTo>
                    <a:pt x="3975989" y="8170290"/>
                    <a:pt x="4004437" y="8141843"/>
                    <a:pt x="4039489" y="8141843"/>
                  </a:cubicBezTo>
                  <a:cubicBezTo>
                    <a:pt x="6200267" y="8141843"/>
                    <a:pt x="7951978" y="6389497"/>
                    <a:pt x="7951978" y="4227830"/>
                  </a:cubicBezTo>
                  <a:lnTo>
                    <a:pt x="7951978" y="4041013"/>
                  </a:lnTo>
                  <a:lnTo>
                    <a:pt x="8015478" y="4041013"/>
                  </a:lnTo>
                  <a:lnTo>
                    <a:pt x="7951978" y="4041013"/>
                  </a:lnTo>
                  <a:cubicBezTo>
                    <a:pt x="7951978" y="1879346"/>
                    <a:pt x="6200267" y="127000"/>
                    <a:pt x="4039489" y="127000"/>
                  </a:cubicBezTo>
                  <a:cubicBezTo>
                    <a:pt x="4027297" y="127000"/>
                    <a:pt x="4015486" y="123571"/>
                    <a:pt x="4005199" y="116967"/>
                  </a:cubicBezTo>
                  <a:lnTo>
                    <a:pt x="4039489" y="63500"/>
                  </a:lnTo>
                  <a:lnTo>
                    <a:pt x="4039489" y="127000"/>
                  </a:lnTo>
                  <a:cubicBezTo>
                    <a:pt x="1878711" y="127000"/>
                    <a:pt x="127000" y="1879346"/>
                    <a:pt x="127000" y="4041013"/>
                  </a:cubicBezTo>
                  <a:close/>
                </a:path>
              </a:pathLst>
            </a:custGeom>
            <a:solidFill>
              <a:srgbClr val="4F655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585790" y="4249977"/>
            <a:ext cx="74247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汇报完毕 感谢聆听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5790" y="5500362"/>
            <a:ext cx="7424779" cy="55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0"/>
              </a:lnSpc>
              <a:spcBef>
                <a:spcPct val="0"/>
              </a:spcBef>
            </a:pPr>
            <a:r>
              <a:rPr lang="en-US" sz="1800" u="none" spc="385">
                <a:solidFill>
                  <a:srgbClr val="F2F2F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AFTER THE REPORT, THANK YOU FOR LISTENING！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979265" y="-29144"/>
            <a:ext cx="487063" cy="2090317"/>
            <a:chOff x="0" y="0"/>
            <a:chExt cx="649418" cy="27870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478" cy="2787142"/>
            </a:xfrm>
            <a:custGeom>
              <a:avLst/>
              <a:gdLst/>
              <a:ahLst/>
              <a:cxnLst/>
              <a:rect l="l" t="t" r="r" b="b"/>
              <a:pathLst>
                <a:path w="649478" h="2787142">
                  <a:moveTo>
                    <a:pt x="0" y="0"/>
                  </a:moveTo>
                  <a:lnTo>
                    <a:pt x="649478" y="0"/>
                  </a:lnTo>
                  <a:lnTo>
                    <a:pt x="649478" y="2787142"/>
                  </a:lnTo>
                  <a:lnTo>
                    <a:pt x="0" y="2787142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390618" y="-29144"/>
            <a:ext cx="486000" cy="1714500"/>
            <a:chOff x="0" y="0"/>
            <a:chExt cx="648000" cy="2286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7954" cy="2286000"/>
            </a:xfrm>
            <a:custGeom>
              <a:avLst/>
              <a:gdLst/>
              <a:ahLst/>
              <a:cxnLst/>
              <a:rect l="l" t="t" r="r" b="b"/>
              <a:pathLst>
                <a:path w="647954" h="2286000">
                  <a:moveTo>
                    <a:pt x="0" y="0"/>
                  </a:moveTo>
                  <a:lnTo>
                    <a:pt x="647954" y="0"/>
                  </a:lnTo>
                  <a:lnTo>
                    <a:pt x="647954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6A9782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5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985" y="-1184937"/>
            <a:ext cx="18306980" cy="4626798"/>
            <a:chOff x="0" y="0"/>
            <a:chExt cx="24409306" cy="6169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09273" cy="6925818"/>
            </a:xfrm>
            <a:custGeom>
              <a:avLst/>
              <a:gdLst/>
              <a:ahLst/>
              <a:cxnLst/>
              <a:rect l="l" t="t" r="r" b="b"/>
              <a:pathLst>
                <a:path w="24409273" h="6925818">
                  <a:moveTo>
                    <a:pt x="0" y="0"/>
                  </a:moveTo>
                  <a:lnTo>
                    <a:pt x="24409273" y="0"/>
                  </a:lnTo>
                  <a:lnTo>
                    <a:pt x="24409273" y="6033389"/>
                  </a:lnTo>
                  <a:cubicBezTo>
                    <a:pt x="16634079" y="6925818"/>
                    <a:pt x="10145903" y="3009138"/>
                    <a:pt x="0" y="60333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1985" y="-1125128"/>
            <a:ext cx="18306980" cy="4307655"/>
            <a:chOff x="0" y="0"/>
            <a:chExt cx="24409306" cy="57435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09273" cy="6448044"/>
            </a:xfrm>
            <a:custGeom>
              <a:avLst/>
              <a:gdLst/>
              <a:ahLst/>
              <a:cxnLst/>
              <a:rect l="l" t="t" r="r" b="b"/>
              <a:pathLst>
                <a:path w="24409273" h="6448044">
                  <a:moveTo>
                    <a:pt x="0" y="0"/>
                  </a:moveTo>
                  <a:lnTo>
                    <a:pt x="24409273" y="0"/>
                  </a:lnTo>
                  <a:lnTo>
                    <a:pt x="24409273" y="5617210"/>
                  </a:lnTo>
                  <a:cubicBezTo>
                    <a:pt x="16634079" y="6448044"/>
                    <a:pt x="10145903" y="2801493"/>
                    <a:pt x="0" y="5617210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 t="-215617" b="-21561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153406" y="4799748"/>
            <a:ext cx="3895023" cy="40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9210" y="5981494"/>
            <a:ext cx="3329940" cy="2448131"/>
            <a:chOff x="1168" y="9184"/>
            <a:chExt cx="5244" cy="3855"/>
          </a:xfrm>
        </p:grpSpPr>
        <p:sp>
          <p:nvSpPr>
            <p:cNvPr id="7" name="TextBox 7"/>
            <p:cNvSpPr txBox="1"/>
            <p:nvPr/>
          </p:nvSpPr>
          <p:spPr>
            <a:xfrm>
              <a:off x="1168" y="11246"/>
              <a:ext cx="5244" cy="1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研究背景</a:t>
              </a:r>
              <a:endParaRPr lang="en-US" sz="37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及意义</a:t>
              </a:r>
              <a:endParaRPr lang="en-US" sz="37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2929" y="9184"/>
              <a:ext cx="1723" cy="1723"/>
              <a:chOff x="0" y="0"/>
              <a:chExt cx="1458630" cy="14586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58722" cy="1458722"/>
              </a:xfrm>
              <a:custGeom>
                <a:avLst/>
                <a:gdLst/>
                <a:ahLst/>
                <a:cxnLst/>
                <a:rect l="l" t="t" r="r" b="b"/>
                <a:pathLst>
                  <a:path w="1458722" h="1458722">
                    <a:moveTo>
                      <a:pt x="0" y="729361"/>
                    </a:moveTo>
                    <a:cubicBezTo>
                      <a:pt x="0" y="326517"/>
                      <a:pt x="326517" y="0"/>
                      <a:pt x="729361" y="0"/>
                    </a:cubicBezTo>
                    <a:lnTo>
                      <a:pt x="729361" y="38100"/>
                    </a:lnTo>
                    <a:lnTo>
                      <a:pt x="729361" y="0"/>
                    </a:lnTo>
                    <a:cubicBezTo>
                      <a:pt x="1132205" y="0"/>
                      <a:pt x="1458722" y="326517"/>
                      <a:pt x="1458722" y="729361"/>
                    </a:cubicBezTo>
                    <a:lnTo>
                      <a:pt x="1420622" y="729361"/>
                    </a:lnTo>
                    <a:lnTo>
                      <a:pt x="1458722" y="729361"/>
                    </a:lnTo>
                    <a:cubicBezTo>
                      <a:pt x="1458722" y="1132205"/>
                      <a:pt x="1132205" y="1458722"/>
                      <a:pt x="729361" y="1458722"/>
                    </a:cubicBezTo>
                    <a:lnTo>
                      <a:pt x="729361" y="1420622"/>
                    </a:lnTo>
                    <a:lnTo>
                      <a:pt x="729361" y="1458722"/>
                    </a:lnTo>
                    <a:cubicBezTo>
                      <a:pt x="326517" y="1458595"/>
                      <a:pt x="0" y="1132078"/>
                      <a:pt x="0" y="729361"/>
                    </a:cubicBezTo>
                    <a:lnTo>
                      <a:pt x="38100" y="729361"/>
                    </a:lnTo>
                    <a:lnTo>
                      <a:pt x="76200" y="729361"/>
                    </a:lnTo>
                    <a:lnTo>
                      <a:pt x="38100" y="729361"/>
                    </a:lnTo>
                    <a:lnTo>
                      <a:pt x="0" y="729361"/>
                    </a:lnTo>
                    <a:moveTo>
                      <a:pt x="76200" y="729361"/>
                    </a:moveTo>
                    <a:cubicBezTo>
                      <a:pt x="76200" y="750443"/>
                      <a:pt x="59182" y="767461"/>
                      <a:pt x="38100" y="767461"/>
                    </a:cubicBezTo>
                    <a:cubicBezTo>
                      <a:pt x="17018" y="767461"/>
                      <a:pt x="0" y="750443"/>
                      <a:pt x="0" y="729361"/>
                    </a:cubicBezTo>
                    <a:cubicBezTo>
                      <a:pt x="0" y="708279"/>
                      <a:pt x="17018" y="691261"/>
                      <a:pt x="38100" y="691261"/>
                    </a:cubicBezTo>
                    <a:cubicBezTo>
                      <a:pt x="59182" y="691261"/>
                      <a:pt x="76200" y="708279"/>
                      <a:pt x="76200" y="729361"/>
                    </a:cubicBezTo>
                    <a:cubicBezTo>
                      <a:pt x="76200" y="1090041"/>
                      <a:pt x="368554" y="1382522"/>
                      <a:pt x="729361" y="1382522"/>
                    </a:cubicBezTo>
                    <a:cubicBezTo>
                      <a:pt x="1090168" y="1382522"/>
                      <a:pt x="1382522" y="1090168"/>
                      <a:pt x="1382522" y="729361"/>
                    </a:cubicBezTo>
                    <a:cubicBezTo>
                      <a:pt x="1382522" y="368554"/>
                      <a:pt x="1090041" y="76200"/>
                      <a:pt x="729361" y="76200"/>
                    </a:cubicBezTo>
                    <a:lnTo>
                      <a:pt x="729361" y="38100"/>
                    </a:lnTo>
                    <a:lnTo>
                      <a:pt x="729361" y="76200"/>
                    </a:lnTo>
                    <a:cubicBezTo>
                      <a:pt x="368554" y="76200"/>
                      <a:pt x="76200" y="368554"/>
                      <a:pt x="76200" y="729361"/>
                    </a:cubicBez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929" y="9530"/>
              <a:ext cx="1724" cy="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4F655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01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10000" y="5981494"/>
            <a:ext cx="3126740" cy="2448131"/>
            <a:chOff x="8408" y="9184"/>
            <a:chExt cx="4924" cy="3855"/>
          </a:xfrm>
        </p:grpSpPr>
        <p:sp>
          <p:nvSpPr>
            <p:cNvPr id="12" name="TextBox 12"/>
            <p:cNvSpPr txBox="1"/>
            <p:nvPr/>
          </p:nvSpPr>
          <p:spPr>
            <a:xfrm>
              <a:off x="8408" y="11246"/>
              <a:ext cx="4924" cy="1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指标构建</a:t>
              </a:r>
            </a:p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zh-CN" alt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及</a:t>
              </a: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处理</a:t>
              </a:r>
              <a:endParaRPr lang="en-US" sz="37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008" y="9184"/>
              <a:ext cx="1723" cy="1723"/>
              <a:chOff x="0" y="0"/>
              <a:chExt cx="1458630" cy="145863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58722" cy="1458722"/>
              </a:xfrm>
              <a:custGeom>
                <a:avLst/>
                <a:gdLst/>
                <a:ahLst/>
                <a:cxnLst/>
                <a:rect l="l" t="t" r="r" b="b"/>
                <a:pathLst>
                  <a:path w="1458722" h="1458722">
                    <a:moveTo>
                      <a:pt x="0" y="729361"/>
                    </a:moveTo>
                    <a:cubicBezTo>
                      <a:pt x="0" y="326517"/>
                      <a:pt x="326517" y="0"/>
                      <a:pt x="729361" y="0"/>
                    </a:cubicBezTo>
                    <a:lnTo>
                      <a:pt x="729361" y="38100"/>
                    </a:lnTo>
                    <a:lnTo>
                      <a:pt x="729361" y="0"/>
                    </a:lnTo>
                    <a:cubicBezTo>
                      <a:pt x="1132205" y="0"/>
                      <a:pt x="1458722" y="326517"/>
                      <a:pt x="1458722" y="729361"/>
                    </a:cubicBezTo>
                    <a:lnTo>
                      <a:pt x="1420622" y="729361"/>
                    </a:lnTo>
                    <a:lnTo>
                      <a:pt x="1458722" y="729361"/>
                    </a:lnTo>
                    <a:cubicBezTo>
                      <a:pt x="1458722" y="1132205"/>
                      <a:pt x="1132205" y="1458722"/>
                      <a:pt x="729361" y="1458722"/>
                    </a:cubicBezTo>
                    <a:lnTo>
                      <a:pt x="729361" y="1420622"/>
                    </a:lnTo>
                    <a:lnTo>
                      <a:pt x="729361" y="1458722"/>
                    </a:lnTo>
                    <a:cubicBezTo>
                      <a:pt x="326517" y="1458595"/>
                      <a:pt x="0" y="1132078"/>
                      <a:pt x="0" y="729361"/>
                    </a:cubicBezTo>
                    <a:lnTo>
                      <a:pt x="38100" y="729361"/>
                    </a:lnTo>
                    <a:lnTo>
                      <a:pt x="76200" y="729361"/>
                    </a:lnTo>
                    <a:lnTo>
                      <a:pt x="38100" y="729361"/>
                    </a:lnTo>
                    <a:lnTo>
                      <a:pt x="0" y="729361"/>
                    </a:lnTo>
                    <a:moveTo>
                      <a:pt x="76200" y="729361"/>
                    </a:moveTo>
                    <a:cubicBezTo>
                      <a:pt x="76200" y="750443"/>
                      <a:pt x="59182" y="767461"/>
                      <a:pt x="38100" y="767461"/>
                    </a:cubicBezTo>
                    <a:cubicBezTo>
                      <a:pt x="17018" y="767461"/>
                      <a:pt x="0" y="750443"/>
                      <a:pt x="0" y="729361"/>
                    </a:cubicBezTo>
                    <a:cubicBezTo>
                      <a:pt x="0" y="708279"/>
                      <a:pt x="17018" y="691261"/>
                      <a:pt x="38100" y="691261"/>
                    </a:cubicBezTo>
                    <a:cubicBezTo>
                      <a:pt x="59182" y="691261"/>
                      <a:pt x="76200" y="708279"/>
                      <a:pt x="76200" y="729361"/>
                    </a:cubicBezTo>
                    <a:cubicBezTo>
                      <a:pt x="76200" y="1090041"/>
                      <a:pt x="368554" y="1382522"/>
                      <a:pt x="729361" y="1382522"/>
                    </a:cubicBezTo>
                    <a:cubicBezTo>
                      <a:pt x="1090168" y="1382522"/>
                      <a:pt x="1382522" y="1090168"/>
                      <a:pt x="1382522" y="729361"/>
                    </a:cubicBezTo>
                    <a:cubicBezTo>
                      <a:pt x="1382522" y="368554"/>
                      <a:pt x="1090041" y="76200"/>
                      <a:pt x="729361" y="76200"/>
                    </a:cubicBezTo>
                    <a:lnTo>
                      <a:pt x="729361" y="38100"/>
                    </a:lnTo>
                    <a:lnTo>
                      <a:pt x="729361" y="76200"/>
                    </a:lnTo>
                    <a:cubicBezTo>
                      <a:pt x="368554" y="76200"/>
                      <a:pt x="76200" y="368554"/>
                      <a:pt x="76200" y="729361"/>
                    </a:cubicBez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0008" y="9530"/>
              <a:ext cx="1723" cy="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4F655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02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4306253">
            <a:off x="12857909" y="7936253"/>
            <a:ext cx="2405549" cy="3624426"/>
            <a:chOff x="0" y="0"/>
            <a:chExt cx="3207398" cy="48325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34" name="组合 33"/>
          <p:cNvGrpSpPr/>
          <p:nvPr/>
        </p:nvGrpSpPr>
        <p:grpSpPr>
          <a:xfrm>
            <a:off x="7387590" y="5981494"/>
            <a:ext cx="3249930" cy="2448131"/>
            <a:chOff x="15110" y="9184"/>
            <a:chExt cx="5118" cy="3855"/>
          </a:xfrm>
        </p:grpSpPr>
        <p:sp>
          <p:nvSpPr>
            <p:cNvPr id="21" name="TextBox 21"/>
            <p:cNvSpPr txBox="1"/>
            <p:nvPr/>
          </p:nvSpPr>
          <p:spPr>
            <a:xfrm>
              <a:off x="15110" y="11246"/>
              <a:ext cx="5118" cy="1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综合评价</a:t>
              </a:r>
            </a:p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zh-CN" alt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及</a:t>
              </a: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聚类分析</a:t>
              </a:r>
              <a:endParaRPr lang="en-US" sz="37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6808" y="9184"/>
              <a:ext cx="1723" cy="1723"/>
              <a:chOff x="0" y="0"/>
              <a:chExt cx="1458630" cy="14586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58722" cy="1458722"/>
              </a:xfrm>
              <a:custGeom>
                <a:avLst/>
                <a:gdLst/>
                <a:ahLst/>
                <a:cxnLst/>
                <a:rect l="l" t="t" r="r" b="b"/>
                <a:pathLst>
                  <a:path w="1458722" h="1458722">
                    <a:moveTo>
                      <a:pt x="0" y="729361"/>
                    </a:moveTo>
                    <a:cubicBezTo>
                      <a:pt x="0" y="326517"/>
                      <a:pt x="326517" y="0"/>
                      <a:pt x="729361" y="0"/>
                    </a:cubicBezTo>
                    <a:lnTo>
                      <a:pt x="729361" y="38100"/>
                    </a:lnTo>
                    <a:lnTo>
                      <a:pt x="729361" y="0"/>
                    </a:lnTo>
                    <a:cubicBezTo>
                      <a:pt x="1132205" y="0"/>
                      <a:pt x="1458722" y="326517"/>
                      <a:pt x="1458722" y="729361"/>
                    </a:cubicBezTo>
                    <a:lnTo>
                      <a:pt x="1420622" y="729361"/>
                    </a:lnTo>
                    <a:lnTo>
                      <a:pt x="1458722" y="729361"/>
                    </a:lnTo>
                    <a:cubicBezTo>
                      <a:pt x="1458722" y="1132205"/>
                      <a:pt x="1132205" y="1458722"/>
                      <a:pt x="729361" y="1458722"/>
                    </a:cubicBezTo>
                    <a:lnTo>
                      <a:pt x="729361" y="1420622"/>
                    </a:lnTo>
                    <a:lnTo>
                      <a:pt x="729361" y="1458722"/>
                    </a:lnTo>
                    <a:cubicBezTo>
                      <a:pt x="326517" y="1458595"/>
                      <a:pt x="0" y="1132078"/>
                      <a:pt x="0" y="729361"/>
                    </a:cubicBezTo>
                    <a:lnTo>
                      <a:pt x="38100" y="729361"/>
                    </a:lnTo>
                    <a:lnTo>
                      <a:pt x="76200" y="729361"/>
                    </a:lnTo>
                    <a:lnTo>
                      <a:pt x="38100" y="729361"/>
                    </a:lnTo>
                    <a:lnTo>
                      <a:pt x="0" y="729361"/>
                    </a:lnTo>
                    <a:moveTo>
                      <a:pt x="76200" y="729361"/>
                    </a:moveTo>
                    <a:cubicBezTo>
                      <a:pt x="76200" y="750443"/>
                      <a:pt x="59182" y="767461"/>
                      <a:pt x="38100" y="767461"/>
                    </a:cubicBezTo>
                    <a:cubicBezTo>
                      <a:pt x="17018" y="767461"/>
                      <a:pt x="0" y="750443"/>
                      <a:pt x="0" y="729361"/>
                    </a:cubicBezTo>
                    <a:cubicBezTo>
                      <a:pt x="0" y="708279"/>
                      <a:pt x="17018" y="691261"/>
                      <a:pt x="38100" y="691261"/>
                    </a:cubicBezTo>
                    <a:cubicBezTo>
                      <a:pt x="59182" y="691261"/>
                      <a:pt x="76200" y="708279"/>
                      <a:pt x="76200" y="729361"/>
                    </a:cubicBezTo>
                    <a:cubicBezTo>
                      <a:pt x="76200" y="1090041"/>
                      <a:pt x="368554" y="1382522"/>
                      <a:pt x="729361" y="1382522"/>
                    </a:cubicBezTo>
                    <a:cubicBezTo>
                      <a:pt x="1090168" y="1382522"/>
                      <a:pt x="1382522" y="1090168"/>
                      <a:pt x="1382522" y="729361"/>
                    </a:cubicBezTo>
                    <a:cubicBezTo>
                      <a:pt x="1382522" y="368554"/>
                      <a:pt x="1090041" y="76200"/>
                      <a:pt x="729361" y="76200"/>
                    </a:cubicBezTo>
                    <a:lnTo>
                      <a:pt x="729361" y="38100"/>
                    </a:lnTo>
                    <a:lnTo>
                      <a:pt x="729361" y="76200"/>
                    </a:lnTo>
                    <a:cubicBezTo>
                      <a:pt x="368554" y="76200"/>
                      <a:pt x="76200" y="368554"/>
                      <a:pt x="76200" y="729361"/>
                    </a:cubicBez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6808" y="9530"/>
              <a:ext cx="1723" cy="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dirty="0">
                  <a:solidFill>
                    <a:srgbClr val="4F655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53406" y="3345598"/>
            <a:ext cx="389502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699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en-US" sz="7000" spc="699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1088370" y="5981493"/>
            <a:ext cx="3350260" cy="2438032"/>
            <a:chOff x="22337" y="9184"/>
            <a:chExt cx="5276" cy="3839"/>
          </a:xfrm>
        </p:grpSpPr>
        <p:sp>
          <p:nvSpPr>
            <p:cNvPr id="26" name="TextBox 26"/>
            <p:cNvSpPr txBox="1"/>
            <p:nvPr/>
          </p:nvSpPr>
          <p:spPr>
            <a:xfrm>
              <a:off x="22337" y="11246"/>
              <a:ext cx="5276" cy="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 dirty="0" err="1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耦合协调度</a:t>
              </a:r>
              <a:endParaRPr lang="en-US" sz="37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 dirty="0" err="1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分析</a:t>
              </a:r>
              <a:endParaRPr lang="en-US" sz="37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24114" y="9184"/>
              <a:ext cx="1723" cy="1723"/>
              <a:chOff x="0" y="0"/>
              <a:chExt cx="1458630" cy="145863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58722" cy="1458722"/>
              </a:xfrm>
              <a:custGeom>
                <a:avLst/>
                <a:gdLst/>
                <a:ahLst/>
                <a:cxnLst/>
                <a:rect l="l" t="t" r="r" b="b"/>
                <a:pathLst>
                  <a:path w="1458722" h="1458722">
                    <a:moveTo>
                      <a:pt x="0" y="729361"/>
                    </a:moveTo>
                    <a:cubicBezTo>
                      <a:pt x="0" y="326517"/>
                      <a:pt x="326517" y="0"/>
                      <a:pt x="729361" y="0"/>
                    </a:cubicBezTo>
                    <a:lnTo>
                      <a:pt x="729361" y="38100"/>
                    </a:lnTo>
                    <a:lnTo>
                      <a:pt x="729361" y="0"/>
                    </a:lnTo>
                    <a:cubicBezTo>
                      <a:pt x="1132205" y="0"/>
                      <a:pt x="1458722" y="326517"/>
                      <a:pt x="1458722" y="729361"/>
                    </a:cubicBezTo>
                    <a:lnTo>
                      <a:pt x="1420622" y="729361"/>
                    </a:lnTo>
                    <a:lnTo>
                      <a:pt x="1458722" y="729361"/>
                    </a:lnTo>
                    <a:cubicBezTo>
                      <a:pt x="1458722" y="1132205"/>
                      <a:pt x="1132205" y="1458722"/>
                      <a:pt x="729361" y="1458722"/>
                    </a:cubicBezTo>
                    <a:lnTo>
                      <a:pt x="729361" y="1420622"/>
                    </a:lnTo>
                    <a:lnTo>
                      <a:pt x="729361" y="1458722"/>
                    </a:lnTo>
                    <a:cubicBezTo>
                      <a:pt x="326517" y="1458595"/>
                      <a:pt x="0" y="1132078"/>
                      <a:pt x="0" y="729361"/>
                    </a:cubicBezTo>
                    <a:lnTo>
                      <a:pt x="38100" y="729361"/>
                    </a:lnTo>
                    <a:lnTo>
                      <a:pt x="76200" y="729361"/>
                    </a:lnTo>
                    <a:lnTo>
                      <a:pt x="38100" y="729361"/>
                    </a:lnTo>
                    <a:lnTo>
                      <a:pt x="0" y="729361"/>
                    </a:lnTo>
                    <a:moveTo>
                      <a:pt x="76200" y="729361"/>
                    </a:moveTo>
                    <a:cubicBezTo>
                      <a:pt x="76200" y="750443"/>
                      <a:pt x="59182" y="767461"/>
                      <a:pt x="38100" y="767461"/>
                    </a:cubicBezTo>
                    <a:cubicBezTo>
                      <a:pt x="17018" y="767461"/>
                      <a:pt x="0" y="750443"/>
                      <a:pt x="0" y="729361"/>
                    </a:cubicBezTo>
                    <a:cubicBezTo>
                      <a:pt x="0" y="708279"/>
                      <a:pt x="17018" y="691261"/>
                      <a:pt x="38100" y="691261"/>
                    </a:cubicBezTo>
                    <a:cubicBezTo>
                      <a:pt x="59182" y="691261"/>
                      <a:pt x="76200" y="708279"/>
                      <a:pt x="76200" y="729361"/>
                    </a:cubicBezTo>
                    <a:cubicBezTo>
                      <a:pt x="76200" y="1090041"/>
                      <a:pt x="368554" y="1382522"/>
                      <a:pt x="729361" y="1382522"/>
                    </a:cubicBezTo>
                    <a:cubicBezTo>
                      <a:pt x="1090168" y="1382522"/>
                      <a:pt x="1382522" y="1090168"/>
                      <a:pt x="1382522" y="729361"/>
                    </a:cubicBezTo>
                    <a:cubicBezTo>
                      <a:pt x="1382522" y="368554"/>
                      <a:pt x="1090041" y="76200"/>
                      <a:pt x="729361" y="76200"/>
                    </a:cubicBezTo>
                    <a:lnTo>
                      <a:pt x="729361" y="38100"/>
                    </a:lnTo>
                    <a:lnTo>
                      <a:pt x="729361" y="76200"/>
                    </a:lnTo>
                    <a:cubicBezTo>
                      <a:pt x="368554" y="76200"/>
                      <a:pt x="76200" y="368554"/>
                      <a:pt x="76200" y="729361"/>
                    </a:cubicBez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24114" y="9530"/>
              <a:ext cx="1723" cy="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4F655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04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4889480" y="5981700"/>
            <a:ext cx="3350260" cy="2447925"/>
            <a:chOff x="22337" y="9184"/>
            <a:chExt cx="5276" cy="3855"/>
          </a:xfrm>
        </p:grpSpPr>
        <p:sp>
          <p:nvSpPr>
            <p:cNvPr id="37" name="TextBox 26"/>
            <p:cNvSpPr txBox="1"/>
            <p:nvPr>
              <p:custDataLst>
                <p:tags r:id="rId1"/>
              </p:custDataLst>
            </p:nvPr>
          </p:nvSpPr>
          <p:spPr>
            <a:xfrm>
              <a:off x="22337" y="11246"/>
              <a:ext cx="5276" cy="1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结论</a:t>
              </a:r>
            </a:p>
            <a:p>
              <a:pPr algn="ctr">
                <a:lnSpc>
                  <a:spcPts val="4440"/>
                </a:lnSpc>
                <a:buClrTx/>
                <a:buSzTx/>
                <a:buFontTx/>
              </a:pPr>
              <a:r>
                <a:rPr lang="en-US" sz="3700">
                  <a:solidFill>
                    <a:srgbClr val="5B736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及后续展望</a:t>
              </a:r>
              <a:endParaRPr lang="en-US" sz="37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8" name="Group 27"/>
            <p:cNvGrpSpPr>
              <a:grpSpLocks noChangeAspect="1"/>
            </p:cNvGrpSpPr>
            <p:nvPr/>
          </p:nvGrpSpPr>
          <p:grpSpPr>
            <a:xfrm>
              <a:off x="24114" y="9184"/>
              <a:ext cx="1723" cy="1723"/>
              <a:chOff x="0" y="0"/>
              <a:chExt cx="1458630" cy="1458630"/>
            </a:xfrm>
          </p:grpSpPr>
          <p:sp>
            <p:nvSpPr>
              <p:cNvPr id="39" name="Freeform 28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1458722" cy="1458722"/>
              </a:xfrm>
              <a:custGeom>
                <a:avLst/>
                <a:gdLst/>
                <a:ahLst/>
                <a:cxnLst/>
                <a:rect l="l" t="t" r="r" b="b"/>
                <a:pathLst>
                  <a:path w="1458722" h="1458722">
                    <a:moveTo>
                      <a:pt x="0" y="729361"/>
                    </a:moveTo>
                    <a:cubicBezTo>
                      <a:pt x="0" y="326517"/>
                      <a:pt x="326517" y="0"/>
                      <a:pt x="729361" y="0"/>
                    </a:cubicBezTo>
                    <a:lnTo>
                      <a:pt x="729361" y="38100"/>
                    </a:lnTo>
                    <a:lnTo>
                      <a:pt x="729361" y="0"/>
                    </a:lnTo>
                    <a:cubicBezTo>
                      <a:pt x="1132205" y="0"/>
                      <a:pt x="1458722" y="326517"/>
                      <a:pt x="1458722" y="729361"/>
                    </a:cubicBezTo>
                    <a:lnTo>
                      <a:pt x="1420622" y="729361"/>
                    </a:lnTo>
                    <a:lnTo>
                      <a:pt x="1458722" y="729361"/>
                    </a:lnTo>
                    <a:cubicBezTo>
                      <a:pt x="1458722" y="1132205"/>
                      <a:pt x="1132205" y="1458722"/>
                      <a:pt x="729361" y="1458722"/>
                    </a:cubicBezTo>
                    <a:lnTo>
                      <a:pt x="729361" y="1420622"/>
                    </a:lnTo>
                    <a:lnTo>
                      <a:pt x="729361" y="1458722"/>
                    </a:lnTo>
                    <a:cubicBezTo>
                      <a:pt x="326517" y="1458595"/>
                      <a:pt x="0" y="1132078"/>
                      <a:pt x="0" y="729361"/>
                    </a:cubicBezTo>
                    <a:lnTo>
                      <a:pt x="38100" y="729361"/>
                    </a:lnTo>
                    <a:lnTo>
                      <a:pt x="76200" y="729361"/>
                    </a:lnTo>
                    <a:lnTo>
                      <a:pt x="38100" y="729361"/>
                    </a:lnTo>
                    <a:lnTo>
                      <a:pt x="0" y="729361"/>
                    </a:lnTo>
                    <a:moveTo>
                      <a:pt x="76200" y="729361"/>
                    </a:moveTo>
                    <a:cubicBezTo>
                      <a:pt x="76200" y="750443"/>
                      <a:pt x="59182" y="767461"/>
                      <a:pt x="38100" y="767461"/>
                    </a:cubicBezTo>
                    <a:cubicBezTo>
                      <a:pt x="17018" y="767461"/>
                      <a:pt x="0" y="750443"/>
                      <a:pt x="0" y="729361"/>
                    </a:cubicBezTo>
                    <a:cubicBezTo>
                      <a:pt x="0" y="708279"/>
                      <a:pt x="17018" y="691261"/>
                      <a:pt x="38100" y="691261"/>
                    </a:cubicBezTo>
                    <a:cubicBezTo>
                      <a:pt x="59182" y="691261"/>
                      <a:pt x="76200" y="708279"/>
                      <a:pt x="76200" y="729361"/>
                    </a:cubicBezTo>
                    <a:cubicBezTo>
                      <a:pt x="76200" y="1090041"/>
                      <a:pt x="368554" y="1382522"/>
                      <a:pt x="729361" y="1382522"/>
                    </a:cubicBezTo>
                    <a:cubicBezTo>
                      <a:pt x="1090168" y="1382522"/>
                      <a:pt x="1382522" y="1090168"/>
                      <a:pt x="1382522" y="729361"/>
                    </a:cubicBezTo>
                    <a:cubicBezTo>
                      <a:pt x="1382522" y="368554"/>
                      <a:pt x="1090041" y="76200"/>
                      <a:pt x="729361" y="76200"/>
                    </a:cubicBezTo>
                    <a:lnTo>
                      <a:pt x="729361" y="38100"/>
                    </a:lnTo>
                    <a:lnTo>
                      <a:pt x="729361" y="76200"/>
                    </a:lnTo>
                    <a:cubicBezTo>
                      <a:pt x="368554" y="76200"/>
                      <a:pt x="76200" y="368554"/>
                      <a:pt x="76200" y="729361"/>
                    </a:cubicBez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40" name="TextBox 29"/>
            <p:cNvSpPr txBox="1"/>
            <p:nvPr>
              <p:custDataLst>
                <p:tags r:id="rId2"/>
              </p:custDataLst>
            </p:nvPr>
          </p:nvSpPr>
          <p:spPr>
            <a:xfrm>
              <a:off x="24114" y="9530"/>
              <a:ext cx="1723" cy="1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4F655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35" name="组合 34"/>
          <p:cNvGrpSpPr/>
          <p:nvPr/>
        </p:nvGrpSpPr>
        <p:grpSpPr>
          <a:xfrm>
            <a:off x="12192000" y="2323465"/>
            <a:ext cx="5085080" cy="5377180"/>
            <a:chOff x="19149" y="4757"/>
            <a:chExt cx="8008" cy="846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9149" y="4757"/>
              <a:ext cx="8009" cy="4508"/>
              <a:chOff x="0" y="0"/>
              <a:chExt cx="6780699" cy="38163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780657" cy="381635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381635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3816350"/>
                    </a:lnTo>
                    <a:lnTo>
                      <a:pt x="0" y="381635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61046" b="-61046"/>
                </a:stretch>
              </a:blip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9183" y="9941"/>
              <a:ext cx="7894" cy="3284"/>
              <a:chOff x="0" y="0"/>
              <a:chExt cx="6683643" cy="278003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83629" cy="2780030"/>
              </a:xfrm>
              <a:custGeom>
                <a:avLst/>
                <a:gdLst/>
                <a:ahLst/>
                <a:cxnLst/>
                <a:rect l="l" t="t" r="r" b="b"/>
                <a:pathLst>
                  <a:path w="6683629" h="2780030">
                    <a:moveTo>
                      <a:pt x="0" y="0"/>
                    </a:moveTo>
                    <a:lnTo>
                      <a:pt x="6683629" y="0"/>
                    </a:lnTo>
                    <a:lnTo>
                      <a:pt x="6683629" y="2780030"/>
                    </a:lnTo>
                    <a:lnTo>
                      <a:pt x="0" y="278003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9532" y="11331"/>
              <a:ext cx="7241" cy="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面向广大农村</a:t>
              </a:r>
            </a:p>
            <a:p>
              <a:pPr marL="0" lvl="0" indent="0" algn="ctr">
                <a:lnSpc>
                  <a:spcPts val="3875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则偏向于宏观，注重统筹协调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590" y="10257"/>
              <a:ext cx="7161" cy="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乡村振兴</a:t>
              </a:r>
              <a:endParaRPr lang="en-US" sz="36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76325" y="2324100"/>
            <a:ext cx="5085080" cy="5377180"/>
            <a:chOff x="1643" y="4757"/>
            <a:chExt cx="8008" cy="8468"/>
          </a:xfrm>
        </p:grpSpPr>
        <p:grpSp>
          <p:nvGrpSpPr>
            <p:cNvPr id="2" name="Group 2"/>
            <p:cNvGrpSpPr>
              <a:grpSpLocks noChangeAspect="1"/>
            </p:cNvGrpSpPr>
            <p:nvPr/>
          </p:nvGrpSpPr>
          <p:grpSpPr>
            <a:xfrm>
              <a:off x="1643" y="4757"/>
              <a:ext cx="8009" cy="4508"/>
              <a:chOff x="0" y="0"/>
              <a:chExt cx="6780699" cy="3816352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6780657" cy="381635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381635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3816350"/>
                    </a:lnTo>
                    <a:lnTo>
                      <a:pt x="0" y="381635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61046" b="-61046"/>
                </a:stretch>
              </a:blipFill>
            </p:spPr>
          </p:sp>
        </p:grp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643" y="9941"/>
              <a:ext cx="8009" cy="3284"/>
              <a:chOff x="0" y="0"/>
              <a:chExt cx="6780699" cy="278003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80657" cy="278003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278003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2780030"/>
                    </a:lnTo>
                    <a:lnTo>
                      <a:pt x="0" y="278003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129" y="11331"/>
              <a:ext cx="7241" cy="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聚焦在贫困地区</a:t>
              </a:r>
            </a:p>
            <a:p>
              <a:pPr marL="0" lvl="0" indent="0" algn="ctr">
                <a:lnSpc>
                  <a:spcPts val="3875"/>
                </a:lnSpc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着眼于微观，注重精准施策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26" y="10257"/>
              <a:ext cx="7241" cy="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脱贫攻坚</a:t>
              </a:r>
              <a:endParaRPr lang="en-US" sz="36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705600" y="3535680"/>
            <a:ext cx="4976495" cy="6184173"/>
            <a:chOff x="10680" y="6768"/>
            <a:chExt cx="7527" cy="846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0680" y="6768"/>
              <a:ext cx="7527" cy="8468"/>
              <a:chOff x="0" y="0"/>
              <a:chExt cx="6372552" cy="716915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72606" cy="7169150"/>
              </a:xfrm>
              <a:custGeom>
                <a:avLst/>
                <a:gdLst/>
                <a:ahLst/>
                <a:cxnLst/>
                <a:rect l="l" t="t" r="r" b="b"/>
                <a:pathLst>
                  <a:path w="6372606" h="7169150">
                    <a:moveTo>
                      <a:pt x="0" y="0"/>
                    </a:moveTo>
                    <a:lnTo>
                      <a:pt x="6372606" y="0"/>
                    </a:lnTo>
                    <a:lnTo>
                      <a:pt x="6372606" y="7169150"/>
                    </a:lnTo>
                    <a:lnTo>
                      <a:pt x="0" y="716915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20" name="AutoShape 20"/>
            <p:cNvSpPr/>
            <p:nvPr/>
          </p:nvSpPr>
          <p:spPr>
            <a:xfrm rot="45981">
              <a:off x="12761" y="9217"/>
              <a:ext cx="3364" cy="0"/>
            </a:xfrm>
            <a:prstGeom prst="line">
              <a:avLst/>
            </a:prstGeom>
            <a:ln w="1905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067" y="10960"/>
              <a:ext cx="6752" cy="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有助于结合当下我国的发展重点和中国式现代化的进程，提出更加完善的评价指标，客观全面地反应中国式现代化蕴含的民主观、生态观等伟大实践，展现中国式现代化的世界影响。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55" y="9732"/>
              <a:ext cx="5943" cy="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6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意义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3600" y="7159"/>
              <a:ext cx="1573" cy="1620"/>
              <a:chOff x="0" y="0"/>
              <a:chExt cx="1331673" cy="13716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31722" cy="1371600"/>
              </a:xfrm>
              <a:custGeom>
                <a:avLst/>
                <a:gdLst/>
                <a:ahLst/>
                <a:cxnLst/>
                <a:rect l="l" t="t" r="r" b="b"/>
                <a:pathLst>
                  <a:path w="1331722" h="1371600">
                    <a:moveTo>
                      <a:pt x="0" y="685800"/>
                    </a:moveTo>
                    <a:cubicBezTo>
                      <a:pt x="0" y="307086"/>
                      <a:pt x="298069" y="0"/>
                      <a:pt x="665861" y="0"/>
                    </a:cubicBezTo>
                    <a:cubicBezTo>
                      <a:pt x="1033653" y="0"/>
                      <a:pt x="1331722" y="307086"/>
                      <a:pt x="1331722" y="685800"/>
                    </a:cubicBezTo>
                    <a:cubicBezTo>
                      <a:pt x="1331722" y="1064514"/>
                      <a:pt x="1033653" y="1371600"/>
                      <a:pt x="665861" y="1371600"/>
                    </a:cubicBezTo>
                    <a:cubicBezTo>
                      <a:pt x="298069" y="1371600"/>
                      <a:pt x="0" y="1064514"/>
                      <a:pt x="0" y="685800"/>
                    </a:cubicBezTo>
                    <a:close/>
                  </a:path>
                </a:pathLst>
              </a:custGeom>
              <a:blipFill rotWithShape="1">
                <a:blip r:embed="rId6"/>
                <a:stretch>
                  <a:fillRect l="-27245" r="-27245"/>
                </a:stretch>
              </a:blipFill>
            </p:spPr>
          </p:sp>
        </p:grp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8" name="Freeform 28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31" name="Freeform 3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3" name="TextBox 15"/>
          <p:cNvSpPr txBox="1"/>
          <p:nvPr>
            <p:custDataLst>
              <p:tags r:id="rId1"/>
            </p:custDataLst>
          </p:nvPr>
        </p:nvSpPr>
        <p:spPr>
          <a:xfrm>
            <a:off x="2133600" y="1104900"/>
            <a:ext cx="5207000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01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研究背景及意义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2182475" y="2259965"/>
            <a:ext cx="5085080" cy="5377180"/>
            <a:chOff x="19149" y="4757"/>
            <a:chExt cx="8008" cy="8468"/>
          </a:xfrm>
        </p:grpSpPr>
        <p:grpSp>
          <p:nvGrpSpPr>
            <p:cNvPr id="37" name="Group 8"/>
            <p:cNvGrpSpPr>
              <a:grpSpLocks noChangeAspect="1"/>
            </p:cNvGrpSpPr>
            <p:nvPr/>
          </p:nvGrpSpPr>
          <p:grpSpPr>
            <a:xfrm>
              <a:off x="19149" y="4757"/>
              <a:ext cx="8009" cy="4508"/>
              <a:chOff x="0" y="0"/>
              <a:chExt cx="6780699" cy="3816352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0" y="0"/>
                <a:ext cx="6780657" cy="381635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381635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3816350"/>
                    </a:lnTo>
                    <a:lnTo>
                      <a:pt x="0" y="3816350"/>
                    </a:ln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</p:sp>
        </p:grpSp>
        <p:grpSp>
          <p:nvGrpSpPr>
            <p:cNvPr id="39" name="Group 14"/>
            <p:cNvGrpSpPr>
              <a:grpSpLocks noChangeAspect="1"/>
            </p:cNvGrpSpPr>
            <p:nvPr/>
          </p:nvGrpSpPr>
          <p:grpSpPr>
            <a:xfrm>
              <a:off x="19183" y="9941"/>
              <a:ext cx="7894" cy="3284"/>
              <a:chOff x="0" y="0"/>
              <a:chExt cx="6683643" cy="2780032"/>
            </a:xfrm>
          </p:grpSpPr>
          <p:sp>
            <p:nvSpPr>
              <p:cNvPr id="40" name="Freeform 15"/>
              <p:cNvSpPr/>
              <p:nvPr/>
            </p:nvSpPr>
            <p:spPr>
              <a:xfrm>
                <a:off x="0" y="0"/>
                <a:ext cx="6683629" cy="2780030"/>
              </a:xfrm>
              <a:custGeom>
                <a:avLst/>
                <a:gdLst/>
                <a:ahLst/>
                <a:cxnLst/>
                <a:rect l="l" t="t" r="r" b="b"/>
                <a:pathLst>
                  <a:path w="6683629" h="2780030">
                    <a:moveTo>
                      <a:pt x="0" y="0"/>
                    </a:moveTo>
                    <a:lnTo>
                      <a:pt x="6683629" y="0"/>
                    </a:lnTo>
                    <a:lnTo>
                      <a:pt x="6683629" y="2780030"/>
                    </a:lnTo>
                    <a:lnTo>
                      <a:pt x="0" y="278003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41" name="TextBox 16"/>
            <p:cNvSpPr txBox="1"/>
            <p:nvPr/>
          </p:nvSpPr>
          <p:spPr>
            <a:xfrm>
              <a:off x="19532" y="11331"/>
              <a:ext cx="7241" cy="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面向广大农村</a:t>
              </a:r>
            </a:p>
            <a:p>
              <a:pPr marL="0" lvl="0" indent="0" algn="ctr">
                <a:lnSpc>
                  <a:spcPts val="3875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则偏向于宏观，注重统筹协调</a:t>
              </a:r>
            </a:p>
          </p:txBody>
        </p:sp>
        <p:sp>
          <p:nvSpPr>
            <p:cNvPr id="42" name="TextBox 17"/>
            <p:cNvSpPr txBox="1"/>
            <p:nvPr/>
          </p:nvSpPr>
          <p:spPr>
            <a:xfrm>
              <a:off x="19590" y="10257"/>
              <a:ext cx="7161" cy="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乡村振兴</a:t>
              </a:r>
              <a:endParaRPr lang="en-US" sz="36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66800" y="2260600"/>
            <a:ext cx="5085080" cy="5377180"/>
            <a:chOff x="1643" y="4757"/>
            <a:chExt cx="8008" cy="8468"/>
          </a:xfrm>
        </p:grpSpPr>
        <p:grpSp>
          <p:nvGrpSpPr>
            <p:cNvPr id="44" name="Group 2"/>
            <p:cNvGrpSpPr>
              <a:grpSpLocks noChangeAspect="1"/>
            </p:cNvGrpSpPr>
            <p:nvPr/>
          </p:nvGrpSpPr>
          <p:grpSpPr>
            <a:xfrm>
              <a:off x="1643" y="4757"/>
              <a:ext cx="8009" cy="4508"/>
              <a:chOff x="0" y="0"/>
              <a:chExt cx="6780699" cy="3816352"/>
            </a:xfrm>
          </p:grpSpPr>
          <p:sp>
            <p:nvSpPr>
              <p:cNvPr id="45" name="Freeform 3"/>
              <p:cNvSpPr/>
              <p:nvPr/>
            </p:nvSpPr>
            <p:spPr>
              <a:xfrm>
                <a:off x="0" y="0"/>
                <a:ext cx="6780657" cy="381635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381635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3816350"/>
                    </a:lnTo>
                    <a:lnTo>
                      <a:pt x="0" y="3816350"/>
                    </a:lnTo>
                    <a:close/>
                  </a:path>
                </a:pathLst>
              </a:cu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46" name="Group 4"/>
            <p:cNvGrpSpPr>
              <a:grpSpLocks noChangeAspect="1"/>
            </p:cNvGrpSpPr>
            <p:nvPr/>
          </p:nvGrpSpPr>
          <p:grpSpPr>
            <a:xfrm>
              <a:off x="1643" y="9941"/>
              <a:ext cx="8009" cy="3284"/>
              <a:chOff x="0" y="0"/>
              <a:chExt cx="6780699" cy="2780032"/>
            </a:xfrm>
          </p:grpSpPr>
          <p:sp>
            <p:nvSpPr>
              <p:cNvPr id="47" name="Freeform 5"/>
              <p:cNvSpPr/>
              <p:nvPr/>
            </p:nvSpPr>
            <p:spPr>
              <a:xfrm>
                <a:off x="0" y="0"/>
                <a:ext cx="6780657" cy="2780030"/>
              </a:xfrm>
              <a:custGeom>
                <a:avLst/>
                <a:gdLst/>
                <a:ahLst/>
                <a:cxnLst/>
                <a:rect l="l" t="t" r="r" b="b"/>
                <a:pathLst>
                  <a:path w="6780657" h="2780030">
                    <a:moveTo>
                      <a:pt x="0" y="0"/>
                    </a:moveTo>
                    <a:lnTo>
                      <a:pt x="6780657" y="0"/>
                    </a:lnTo>
                    <a:lnTo>
                      <a:pt x="6780657" y="2780030"/>
                    </a:lnTo>
                    <a:lnTo>
                      <a:pt x="0" y="278003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48" name="TextBox 18"/>
            <p:cNvSpPr txBox="1"/>
            <p:nvPr/>
          </p:nvSpPr>
          <p:spPr>
            <a:xfrm>
              <a:off x="2129" y="11331"/>
              <a:ext cx="7241" cy="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聚焦在贫困地区</a:t>
              </a:r>
            </a:p>
            <a:p>
              <a:pPr marL="0" lvl="0" indent="0" algn="ctr">
                <a:lnSpc>
                  <a:spcPts val="3875"/>
                </a:lnSpc>
              </a:pPr>
              <a:r>
                <a:rPr lang="en-US" sz="2500" u="none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着眼于微观，注重精准施策</a:t>
              </a:r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2026" y="10257"/>
              <a:ext cx="7241" cy="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脱贫攻坚</a:t>
              </a:r>
              <a:endParaRPr lang="en-US" sz="36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04330" y="1866900"/>
            <a:ext cx="4951730" cy="1349375"/>
            <a:chOff x="10680" y="6768"/>
            <a:chExt cx="7527" cy="8468"/>
          </a:xfrm>
        </p:grpSpPr>
        <p:grpSp>
          <p:nvGrpSpPr>
            <p:cNvPr id="52" name="Group 6"/>
            <p:cNvGrpSpPr>
              <a:grpSpLocks noChangeAspect="1"/>
            </p:cNvGrpSpPr>
            <p:nvPr/>
          </p:nvGrpSpPr>
          <p:grpSpPr>
            <a:xfrm>
              <a:off x="10680" y="6768"/>
              <a:ext cx="7527" cy="8468"/>
              <a:chOff x="0" y="0"/>
              <a:chExt cx="6372552" cy="7169152"/>
            </a:xfrm>
          </p:grpSpPr>
          <p:sp>
            <p:nvSpPr>
              <p:cNvPr id="53" name="Freeform 7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6372606" cy="7169150"/>
              </a:xfrm>
              <a:custGeom>
                <a:avLst/>
                <a:gdLst/>
                <a:ahLst/>
                <a:cxnLst/>
                <a:rect l="l" t="t" r="r" b="b"/>
                <a:pathLst>
                  <a:path w="6372606" h="7169150">
                    <a:moveTo>
                      <a:pt x="0" y="0"/>
                    </a:moveTo>
                    <a:lnTo>
                      <a:pt x="6372606" y="0"/>
                    </a:lnTo>
                    <a:lnTo>
                      <a:pt x="6372606" y="7169150"/>
                    </a:lnTo>
                    <a:lnTo>
                      <a:pt x="0" y="716915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</p:grpSp>
      <p:sp>
        <p:nvSpPr>
          <p:cNvPr id="59" name="TextBox 18"/>
          <p:cNvSpPr txBox="1"/>
          <p:nvPr>
            <p:custDataLst>
              <p:tags r:id="rId2"/>
            </p:custDataLst>
          </p:nvPr>
        </p:nvSpPr>
        <p:spPr>
          <a:xfrm>
            <a:off x="6877685" y="2019300"/>
            <a:ext cx="4598035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5"/>
              </a:lnSpc>
            </a:pPr>
            <a:r>
              <a:rPr lang="en-US" sz="25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5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三不愁两保障</a:t>
            </a:r>
            <a:r>
              <a:rPr lang="en-US" sz="25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  <a:p>
            <a:pPr marL="0" lvl="0" indent="0" algn="ctr">
              <a:lnSpc>
                <a:spcPts val="3875"/>
              </a:lnSpc>
            </a:pPr>
            <a:r>
              <a:rPr lang="zh-CN" altLang="en-US" sz="2500" u="none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乡村振兴五项原则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002175" y="7563399"/>
            <a:ext cx="5135271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5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移动平均值</a:t>
            </a:r>
            <a:endParaRPr lang="zh-CN" altLang="en-US" sz="25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5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模型拟合缺失值</a:t>
            </a:r>
            <a:endParaRPr lang="zh-CN" altLang="en-US" sz="2500" spc="134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9" name="Freeform 29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32" name="Freeform 32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4" name="组合 43"/>
          <p:cNvGrpSpPr/>
          <p:nvPr/>
        </p:nvGrpSpPr>
        <p:grpSpPr>
          <a:xfrm>
            <a:off x="1099820" y="1943100"/>
            <a:ext cx="14812645" cy="7035621"/>
            <a:chOff x="1080" y="3853"/>
            <a:chExt cx="23327" cy="1108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-4396374">
              <a:off x="8039" y="5525"/>
              <a:ext cx="11080" cy="7736"/>
              <a:chOff x="0" y="0"/>
              <a:chExt cx="9380828" cy="65496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9355455" cy="6524117"/>
              </a:xfrm>
              <a:custGeom>
                <a:avLst/>
                <a:gdLst/>
                <a:ahLst/>
                <a:cxnLst/>
                <a:rect l="l" t="t" r="r" b="b"/>
                <a:pathLst>
                  <a:path w="9355455" h="6524117">
                    <a:moveTo>
                      <a:pt x="0" y="0"/>
                    </a:moveTo>
                    <a:cubicBezTo>
                      <a:pt x="1039495" y="2899664"/>
                      <a:pt x="3474974" y="4802505"/>
                      <a:pt x="7306310" y="5708650"/>
                    </a:cubicBezTo>
                    <a:lnTo>
                      <a:pt x="7214362" y="6524117"/>
                    </a:lnTo>
                    <a:lnTo>
                      <a:pt x="9355455" y="5502910"/>
                    </a:lnTo>
                    <a:lnTo>
                      <a:pt x="7518400" y="3829050"/>
                    </a:lnTo>
                    <a:lnTo>
                      <a:pt x="7426452" y="4644517"/>
                    </a:lnTo>
                    <a:cubicBezTo>
                      <a:pt x="4034663" y="4282186"/>
                      <a:pt x="1559179" y="2733929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4CD68"/>
                  </a:gs>
                  <a:gs pos="100000">
                    <a:srgbClr val="5B7365"/>
                  </a:gs>
                </a:gsLst>
                <a:lin ang="5400000" scaled="0"/>
              </a:gra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1524" y="-1651"/>
                <a:ext cx="9382760" cy="6552057"/>
              </a:xfrm>
              <a:custGeom>
                <a:avLst/>
                <a:gdLst/>
                <a:ahLst/>
                <a:cxnLst/>
                <a:rect l="l" t="t" r="r" b="b"/>
                <a:pathLst>
                  <a:path w="9382760" h="6552057">
                    <a:moveTo>
                      <a:pt x="26162" y="10033"/>
                    </a:moveTo>
                    <a:cubicBezTo>
                      <a:pt x="1063752" y="2904490"/>
                      <a:pt x="3494913" y="4805172"/>
                      <a:pt x="7323455" y="5710682"/>
                    </a:cubicBezTo>
                    <a:cubicBezTo>
                      <a:pt x="7329678" y="5712206"/>
                      <a:pt x="7333869" y="5718048"/>
                      <a:pt x="7333107" y="5724525"/>
                    </a:cubicBezTo>
                    <a:lnTo>
                      <a:pt x="7241160" y="6539992"/>
                    </a:lnTo>
                    <a:lnTo>
                      <a:pt x="7228587" y="6538595"/>
                    </a:lnTo>
                    <a:lnTo>
                      <a:pt x="7223126" y="6527165"/>
                    </a:lnTo>
                    <a:lnTo>
                      <a:pt x="9364219" y="5505831"/>
                    </a:lnTo>
                    <a:lnTo>
                      <a:pt x="9369680" y="5517261"/>
                    </a:lnTo>
                    <a:lnTo>
                      <a:pt x="9361171" y="5526659"/>
                    </a:lnTo>
                    <a:lnTo>
                      <a:pt x="7524115" y="3852799"/>
                    </a:lnTo>
                    <a:lnTo>
                      <a:pt x="7532624" y="3843401"/>
                    </a:lnTo>
                    <a:lnTo>
                      <a:pt x="7545197" y="3844798"/>
                    </a:lnTo>
                    <a:lnTo>
                      <a:pt x="7453249" y="4660265"/>
                    </a:lnTo>
                    <a:cubicBezTo>
                      <a:pt x="7452487" y="4667250"/>
                      <a:pt x="7446264" y="4672203"/>
                      <a:pt x="7439279" y="4671441"/>
                    </a:cubicBezTo>
                    <a:cubicBezTo>
                      <a:pt x="4043934" y="4308729"/>
                      <a:pt x="1564640" y="2758440"/>
                      <a:pt x="3175" y="20701"/>
                    </a:cubicBezTo>
                    <a:lnTo>
                      <a:pt x="14224" y="14351"/>
                    </a:lnTo>
                    <a:lnTo>
                      <a:pt x="26162" y="10033"/>
                    </a:lnTo>
                    <a:moveTo>
                      <a:pt x="2286" y="18669"/>
                    </a:moveTo>
                    <a:cubicBezTo>
                      <a:pt x="0" y="12446"/>
                      <a:pt x="2921" y="5588"/>
                      <a:pt x="8890" y="2794"/>
                    </a:cubicBezTo>
                    <a:cubicBezTo>
                      <a:pt x="14859" y="0"/>
                      <a:pt x="21971" y="2286"/>
                      <a:pt x="25273" y="8001"/>
                    </a:cubicBezTo>
                    <a:cubicBezTo>
                      <a:pt x="1582293" y="2738120"/>
                      <a:pt x="4053967" y="4284218"/>
                      <a:pt x="7441946" y="4646295"/>
                    </a:cubicBezTo>
                    <a:lnTo>
                      <a:pt x="7440549" y="4658868"/>
                    </a:lnTo>
                    <a:lnTo>
                      <a:pt x="7427976" y="4657471"/>
                    </a:lnTo>
                    <a:lnTo>
                      <a:pt x="7519924" y="3842004"/>
                    </a:lnTo>
                    <a:cubicBezTo>
                      <a:pt x="7520432" y="3837305"/>
                      <a:pt x="7523607" y="3833241"/>
                      <a:pt x="7528052" y="3831590"/>
                    </a:cubicBezTo>
                    <a:cubicBezTo>
                      <a:pt x="7532498" y="3829939"/>
                      <a:pt x="7537577" y="3830828"/>
                      <a:pt x="7541134" y="3834130"/>
                    </a:cubicBezTo>
                    <a:lnTo>
                      <a:pt x="9378188" y="5507863"/>
                    </a:lnTo>
                    <a:cubicBezTo>
                      <a:pt x="9381363" y="5510657"/>
                      <a:pt x="9382760" y="5514975"/>
                      <a:pt x="9382252" y="5519166"/>
                    </a:cubicBezTo>
                    <a:cubicBezTo>
                      <a:pt x="9381744" y="5523357"/>
                      <a:pt x="9378950" y="5526913"/>
                      <a:pt x="9375140" y="5528818"/>
                    </a:cubicBezTo>
                    <a:lnTo>
                      <a:pt x="7234047" y="6550025"/>
                    </a:lnTo>
                    <a:cubicBezTo>
                      <a:pt x="7229856" y="6552057"/>
                      <a:pt x="7225030" y="6551549"/>
                      <a:pt x="7221220" y="6548882"/>
                    </a:cubicBezTo>
                    <a:cubicBezTo>
                      <a:pt x="7217410" y="6546214"/>
                      <a:pt x="7215505" y="6541643"/>
                      <a:pt x="7216013" y="6537071"/>
                    </a:cubicBezTo>
                    <a:lnTo>
                      <a:pt x="7307961" y="5721604"/>
                    </a:lnTo>
                    <a:lnTo>
                      <a:pt x="7320534" y="5723001"/>
                    </a:lnTo>
                    <a:lnTo>
                      <a:pt x="7317613" y="5735320"/>
                    </a:lnTo>
                    <a:cubicBezTo>
                      <a:pt x="3483356" y="4828540"/>
                      <a:pt x="1043559" y="2923413"/>
                      <a:pt x="2286" y="1866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" name="组合 42"/>
            <p:cNvGrpSpPr/>
            <p:nvPr/>
          </p:nvGrpSpPr>
          <p:grpSpPr>
            <a:xfrm>
              <a:off x="1080" y="7115"/>
              <a:ext cx="23327" cy="6147"/>
              <a:chOff x="1080" y="7115"/>
              <a:chExt cx="23327" cy="6147"/>
            </a:xfrm>
          </p:grpSpPr>
          <p:grpSp>
            <p:nvGrpSpPr>
              <p:cNvPr id="7" name="Group 7"/>
              <p:cNvGrpSpPr>
                <a:grpSpLocks noChangeAspect="1"/>
              </p:cNvGrpSpPr>
              <p:nvPr/>
            </p:nvGrpSpPr>
            <p:grpSpPr>
              <a:xfrm>
                <a:off x="12600" y="11737"/>
                <a:ext cx="309" cy="309"/>
                <a:chOff x="0" y="0"/>
                <a:chExt cx="261652" cy="261652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12700" y="12700"/>
                  <a:ext cx="236220" cy="236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" h="236220">
                      <a:moveTo>
                        <a:pt x="0" y="118110"/>
                      </a:moveTo>
                      <a:cubicBezTo>
                        <a:pt x="0" y="183388"/>
                        <a:pt x="52832" y="236220"/>
                        <a:pt x="118110" y="236220"/>
                      </a:cubicBezTo>
                      <a:cubicBezTo>
                        <a:pt x="183388" y="236220"/>
                        <a:pt x="236220" y="183388"/>
                        <a:pt x="236220" y="118110"/>
                      </a:cubicBezTo>
                      <a:cubicBezTo>
                        <a:pt x="236220" y="52832"/>
                        <a:pt x="183388" y="0"/>
                        <a:pt x="118110" y="0"/>
                      </a:cubicBezTo>
                      <a:cubicBezTo>
                        <a:pt x="52832" y="0"/>
                        <a:pt x="0" y="52832"/>
                        <a:pt x="0" y="1181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</p:sp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261620" cy="2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20" h="261620">
                      <a:moveTo>
                        <a:pt x="25400" y="130810"/>
                      </a:moveTo>
                      <a:cubicBezTo>
                        <a:pt x="25400" y="188976"/>
                        <a:pt x="72644" y="236220"/>
                        <a:pt x="130810" y="236220"/>
                      </a:cubicBezTo>
                      <a:lnTo>
                        <a:pt x="130810" y="248920"/>
                      </a:lnTo>
                      <a:lnTo>
                        <a:pt x="130810" y="236220"/>
                      </a:lnTo>
                      <a:lnTo>
                        <a:pt x="130810" y="248920"/>
                      </a:lnTo>
                      <a:lnTo>
                        <a:pt x="130810" y="236220"/>
                      </a:lnTo>
                      <a:cubicBezTo>
                        <a:pt x="188976" y="236220"/>
                        <a:pt x="236220" y="188976"/>
                        <a:pt x="236220" y="130810"/>
                      </a:cubicBezTo>
                      <a:lnTo>
                        <a:pt x="248920" y="130810"/>
                      </a:lnTo>
                      <a:lnTo>
                        <a:pt x="236220" y="130810"/>
                      </a:lnTo>
                      <a:cubicBezTo>
                        <a:pt x="236220" y="72644"/>
                        <a:pt x="188976" y="25400"/>
                        <a:pt x="130810" y="25400"/>
                      </a:cubicBezTo>
                      <a:lnTo>
                        <a:pt x="130810" y="12700"/>
                      </a:lnTo>
                      <a:lnTo>
                        <a:pt x="130810" y="25400"/>
                      </a:lnTo>
                      <a:cubicBezTo>
                        <a:pt x="72644" y="25400"/>
                        <a:pt x="25400" y="72644"/>
                        <a:pt x="25400" y="130810"/>
                      </a:cubicBezTo>
                      <a:cubicBezTo>
                        <a:pt x="25400" y="137795"/>
                        <a:pt x="19685" y="143510"/>
                        <a:pt x="12700" y="143510"/>
                      </a:cubicBezTo>
                      <a:cubicBezTo>
                        <a:pt x="5715" y="143510"/>
                        <a:pt x="0" y="137795"/>
                        <a:pt x="0" y="130810"/>
                      </a:cubicBezTo>
                      <a:lnTo>
                        <a:pt x="12700" y="130810"/>
                      </a:lnTo>
                      <a:lnTo>
                        <a:pt x="25400" y="130810"/>
                      </a:lnTo>
                      <a:moveTo>
                        <a:pt x="0" y="130810"/>
                      </a:moveTo>
                      <a:cubicBezTo>
                        <a:pt x="0" y="123825"/>
                        <a:pt x="5715" y="118110"/>
                        <a:pt x="12700" y="118110"/>
                      </a:cubicBezTo>
                      <a:cubicBezTo>
                        <a:pt x="19685" y="118110"/>
                        <a:pt x="25400" y="123825"/>
                        <a:pt x="25400" y="130810"/>
                      </a:cubicBezTo>
                      <a:lnTo>
                        <a:pt x="12700" y="130810"/>
                      </a:lnTo>
                      <a:lnTo>
                        <a:pt x="0" y="130810"/>
                      </a:lnTo>
                      <a:cubicBezTo>
                        <a:pt x="0" y="58547"/>
                        <a:pt x="58547" y="0"/>
                        <a:pt x="130810" y="0"/>
                      </a:cubicBezTo>
                      <a:cubicBezTo>
                        <a:pt x="203073" y="0"/>
                        <a:pt x="261620" y="58547"/>
                        <a:pt x="261620" y="130810"/>
                      </a:cubicBezTo>
                      <a:cubicBezTo>
                        <a:pt x="261620" y="203073"/>
                        <a:pt x="203073" y="261620"/>
                        <a:pt x="130810" y="261620"/>
                      </a:cubicBezTo>
                      <a:cubicBezTo>
                        <a:pt x="58547" y="261620"/>
                        <a:pt x="0" y="203073"/>
                        <a:pt x="0" y="1308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" name="Group 10"/>
              <p:cNvGrpSpPr>
                <a:grpSpLocks noChangeAspect="1"/>
              </p:cNvGrpSpPr>
              <p:nvPr/>
            </p:nvGrpSpPr>
            <p:grpSpPr>
              <a:xfrm>
                <a:off x="14089" y="10405"/>
                <a:ext cx="309" cy="309"/>
                <a:chOff x="0" y="0"/>
                <a:chExt cx="261652" cy="261652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12700" y="12700"/>
                  <a:ext cx="236220" cy="236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" h="236220">
                      <a:moveTo>
                        <a:pt x="0" y="118110"/>
                      </a:moveTo>
                      <a:cubicBezTo>
                        <a:pt x="0" y="183388"/>
                        <a:pt x="52832" y="236220"/>
                        <a:pt x="118110" y="236220"/>
                      </a:cubicBezTo>
                      <a:cubicBezTo>
                        <a:pt x="183388" y="236220"/>
                        <a:pt x="236220" y="183388"/>
                        <a:pt x="236220" y="118110"/>
                      </a:cubicBezTo>
                      <a:cubicBezTo>
                        <a:pt x="236220" y="52832"/>
                        <a:pt x="183388" y="0"/>
                        <a:pt x="118110" y="0"/>
                      </a:cubicBezTo>
                      <a:cubicBezTo>
                        <a:pt x="52832" y="0"/>
                        <a:pt x="0" y="52832"/>
                        <a:pt x="0" y="1181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</p:sp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261620" cy="2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20" h="261620">
                      <a:moveTo>
                        <a:pt x="25400" y="130810"/>
                      </a:moveTo>
                      <a:cubicBezTo>
                        <a:pt x="25400" y="188976"/>
                        <a:pt x="72644" y="236220"/>
                        <a:pt x="130810" y="236220"/>
                      </a:cubicBezTo>
                      <a:lnTo>
                        <a:pt x="130810" y="248920"/>
                      </a:lnTo>
                      <a:lnTo>
                        <a:pt x="130810" y="236220"/>
                      </a:lnTo>
                      <a:lnTo>
                        <a:pt x="130810" y="248920"/>
                      </a:lnTo>
                      <a:lnTo>
                        <a:pt x="130810" y="236220"/>
                      </a:lnTo>
                      <a:cubicBezTo>
                        <a:pt x="188976" y="236220"/>
                        <a:pt x="236220" y="188976"/>
                        <a:pt x="236220" y="130810"/>
                      </a:cubicBezTo>
                      <a:lnTo>
                        <a:pt x="248920" y="130810"/>
                      </a:lnTo>
                      <a:lnTo>
                        <a:pt x="236220" y="130810"/>
                      </a:lnTo>
                      <a:cubicBezTo>
                        <a:pt x="236220" y="72644"/>
                        <a:pt x="188976" y="25400"/>
                        <a:pt x="130810" y="25400"/>
                      </a:cubicBezTo>
                      <a:lnTo>
                        <a:pt x="130810" y="12700"/>
                      </a:lnTo>
                      <a:lnTo>
                        <a:pt x="130810" y="25400"/>
                      </a:lnTo>
                      <a:cubicBezTo>
                        <a:pt x="72644" y="25400"/>
                        <a:pt x="25400" y="72644"/>
                        <a:pt x="25400" y="130810"/>
                      </a:cubicBezTo>
                      <a:cubicBezTo>
                        <a:pt x="25400" y="137795"/>
                        <a:pt x="19685" y="143510"/>
                        <a:pt x="12700" y="143510"/>
                      </a:cubicBezTo>
                      <a:cubicBezTo>
                        <a:pt x="5715" y="143510"/>
                        <a:pt x="0" y="137795"/>
                        <a:pt x="0" y="130810"/>
                      </a:cubicBezTo>
                      <a:lnTo>
                        <a:pt x="12700" y="130810"/>
                      </a:lnTo>
                      <a:lnTo>
                        <a:pt x="25400" y="130810"/>
                      </a:lnTo>
                      <a:moveTo>
                        <a:pt x="0" y="130810"/>
                      </a:moveTo>
                      <a:cubicBezTo>
                        <a:pt x="0" y="123825"/>
                        <a:pt x="5715" y="118110"/>
                        <a:pt x="12700" y="118110"/>
                      </a:cubicBezTo>
                      <a:cubicBezTo>
                        <a:pt x="19685" y="118110"/>
                        <a:pt x="25400" y="123825"/>
                        <a:pt x="25400" y="130810"/>
                      </a:cubicBezTo>
                      <a:lnTo>
                        <a:pt x="12700" y="130810"/>
                      </a:lnTo>
                      <a:lnTo>
                        <a:pt x="0" y="130810"/>
                      </a:lnTo>
                      <a:cubicBezTo>
                        <a:pt x="0" y="58547"/>
                        <a:pt x="58547" y="0"/>
                        <a:pt x="130810" y="0"/>
                      </a:cubicBezTo>
                      <a:cubicBezTo>
                        <a:pt x="203073" y="0"/>
                        <a:pt x="261620" y="58547"/>
                        <a:pt x="261620" y="130810"/>
                      </a:cubicBezTo>
                      <a:cubicBezTo>
                        <a:pt x="261620" y="203073"/>
                        <a:pt x="203073" y="261620"/>
                        <a:pt x="130810" y="261620"/>
                      </a:cubicBezTo>
                      <a:cubicBezTo>
                        <a:pt x="58547" y="261620"/>
                        <a:pt x="0" y="203073"/>
                        <a:pt x="0" y="1308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3" name="Group 13"/>
              <p:cNvGrpSpPr>
                <a:grpSpLocks noChangeAspect="1"/>
              </p:cNvGrpSpPr>
              <p:nvPr/>
            </p:nvGrpSpPr>
            <p:grpSpPr>
              <a:xfrm>
                <a:off x="15240" y="9060"/>
                <a:ext cx="309" cy="309"/>
                <a:chOff x="0" y="0"/>
                <a:chExt cx="261652" cy="261652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12700" y="12700"/>
                  <a:ext cx="236220" cy="236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" h="236220">
                      <a:moveTo>
                        <a:pt x="0" y="118110"/>
                      </a:moveTo>
                      <a:cubicBezTo>
                        <a:pt x="0" y="183388"/>
                        <a:pt x="52832" y="236220"/>
                        <a:pt x="118110" y="236220"/>
                      </a:cubicBezTo>
                      <a:cubicBezTo>
                        <a:pt x="183388" y="236220"/>
                        <a:pt x="236220" y="183388"/>
                        <a:pt x="236220" y="118110"/>
                      </a:cubicBezTo>
                      <a:cubicBezTo>
                        <a:pt x="236220" y="52832"/>
                        <a:pt x="183388" y="0"/>
                        <a:pt x="118110" y="0"/>
                      </a:cubicBezTo>
                      <a:cubicBezTo>
                        <a:pt x="52832" y="0"/>
                        <a:pt x="0" y="52832"/>
                        <a:pt x="0" y="1181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</p:sp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261620" cy="2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20" h="261620">
                      <a:moveTo>
                        <a:pt x="25400" y="130810"/>
                      </a:moveTo>
                      <a:cubicBezTo>
                        <a:pt x="25400" y="188976"/>
                        <a:pt x="72644" y="236220"/>
                        <a:pt x="130810" y="236220"/>
                      </a:cubicBezTo>
                      <a:lnTo>
                        <a:pt x="130810" y="248920"/>
                      </a:lnTo>
                      <a:lnTo>
                        <a:pt x="130810" y="236220"/>
                      </a:lnTo>
                      <a:lnTo>
                        <a:pt x="130810" y="248920"/>
                      </a:lnTo>
                      <a:lnTo>
                        <a:pt x="130810" y="236220"/>
                      </a:lnTo>
                      <a:cubicBezTo>
                        <a:pt x="188976" y="236220"/>
                        <a:pt x="236220" y="188976"/>
                        <a:pt x="236220" y="130810"/>
                      </a:cubicBezTo>
                      <a:lnTo>
                        <a:pt x="248920" y="130810"/>
                      </a:lnTo>
                      <a:lnTo>
                        <a:pt x="236220" y="130810"/>
                      </a:lnTo>
                      <a:cubicBezTo>
                        <a:pt x="236220" y="72644"/>
                        <a:pt x="188976" y="25400"/>
                        <a:pt x="130810" y="25400"/>
                      </a:cubicBezTo>
                      <a:lnTo>
                        <a:pt x="130810" y="12700"/>
                      </a:lnTo>
                      <a:lnTo>
                        <a:pt x="130810" y="25400"/>
                      </a:lnTo>
                      <a:cubicBezTo>
                        <a:pt x="72644" y="25400"/>
                        <a:pt x="25400" y="72644"/>
                        <a:pt x="25400" y="130810"/>
                      </a:cubicBezTo>
                      <a:cubicBezTo>
                        <a:pt x="25400" y="137795"/>
                        <a:pt x="19685" y="143510"/>
                        <a:pt x="12700" y="143510"/>
                      </a:cubicBezTo>
                      <a:cubicBezTo>
                        <a:pt x="5715" y="143510"/>
                        <a:pt x="0" y="137795"/>
                        <a:pt x="0" y="130810"/>
                      </a:cubicBezTo>
                      <a:lnTo>
                        <a:pt x="12700" y="130810"/>
                      </a:lnTo>
                      <a:lnTo>
                        <a:pt x="25400" y="130810"/>
                      </a:lnTo>
                      <a:moveTo>
                        <a:pt x="0" y="130810"/>
                      </a:moveTo>
                      <a:cubicBezTo>
                        <a:pt x="0" y="123825"/>
                        <a:pt x="5715" y="118110"/>
                        <a:pt x="12700" y="118110"/>
                      </a:cubicBezTo>
                      <a:cubicBezTo>
                        <a:pt x="19685" y="118110"/>
                        <a:pt x="25400" y="123825"/>
                        <a:pt x="25400" y="130810"/>
                      </a:cubicBezTo>
                      <a:lnTo>
                        <a:pt x="12700" y="130810"/>
                      </a:lnTo>
                      <a:lnTo>
                        <a:pt x="0" y="130810"/>
                      </a:lnTo>
                      <a:cubicBezTo>
                        <a:pt x="0" y="58547"/>
                        <a:pt x="58547" y="0"/>
                        <a:pt x="130810" y="0"/>
                      </a:cubicBezTo>
                      <a:cubicBezTo>
                        <a:pt x="203073" y="0"/>
                        <a:pt x="261620" y="58547"/>
                        <a:pt x="261620" y="130810"/>
                      </a:cubicBezTo>
                      <a:cubicBezTo>
                        <a:pt x="261620" y="203073"/>
                        <a:pt x="203073" y="261620"/>
                        <a:pt x="130810" y="261620"/>
                      </a:cubicBezTo>
                      <a:cubicBezTo>
                        <a:pt x="58547" y="261620"/>
                        <a:pt x="0" y="203073"/>
                        <a:pt x="0" y="1308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1800" y="10140"/>
                <a:ext cx="11344" cy="8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r">
                  <a:lnSpc>
                    <a:spcPts val="4320"/>
                  </a:lnSpc>
                  <a:spcBef>
                    <a:spcPct val="0"/>
                  </a:spcBef>
                </a:pPr>
                <a:r>
                  <a:rPr lang="zh-CN" altLang="en-US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③</a:t>
                </a:r>
                <a:r>
                  <a:rPr lang="en-US" altLang="zh-CN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</a:t>
                </a:r>
                <a:r>
                  <a:rPr lang="en-US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数据相关性检验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80" y="12390"/>
                <a:ext cx="8442" cy="8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r">
                  <a:lnSpc>
                    <a:spcPts val="4320"/>
                  </a:lnSpc>
                  <a:spcBef>
                    <a:spcPct val="0"/>
                  </a:spcBef>
                </a:pPr>
                <a:r>
                  <a:rPr lang="zh-CN" alt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①</a:t>
                </a:r>
                <a:r>
                  <a:rPr lang="en-US" altLang="zh-CN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</a:t>
                </a:r>
                <a:r>
                  <a:rPr 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指标数据收集处理</a:t>
                </a:r>
                <a:endParaRPr lang="en-US" sz="3600" u="none">
                  <a:solidFill>
                    <a:srgbClr val="4C665B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3920" y="11468"/>
                <a:ext cx="8442" cy="8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algn="l">
                  <a:lnSpc>
                    <a:spcPts val="4320"/>
                  </a:lnSpc>
                  <a:buClrTx/>
                  <a:buSzTx/>
                  <a:buFontTx/>
                </a:pPr>
                <a:r>
                  <a:rPr lang="zh-CN" alt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②</a:t>
                </a:r>
                <a:r>
                  <a:rPr lang="en-US" altLang="zh-CN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</a:t>
                </a:r>
                <a:r>
                  <a:rPr 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缺失值处理</a:t>
                </a:r>
                <a:endParaRPr lang="en-US" sz="3600" u="none">
                  <a:solidFill>
                    <a:srgbClr val="4C665B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6320" y="8700"/>
                <a:ext cx="8087" cy="8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algn="l">
                  <a:lnSpc>
                    <a:spcPts val="4320"/>
                  </a:lnSpc>
                  <a:buClrTx/>
                  <a:buSzTx/>
                  <a:buFontTx/>
                </a:pPr>
                <a:r>
                  <a:rPr lang="zh-CN" alt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④</a:t>
                </a:r>
                <a:r>
                  <a:rPr lang="en-US" altLang="zh-CN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</a:t>
                </a:r>
                <a:r>
                  <a:rPr lang="en-US" sz="3600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数据无量纲化</a:t>
                </a:r>
                <a:endParaRPr lang="en-US" sz="3600" u="none">
                  <a:solidFill>
                    <a:srgbClr val="4C665B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35" name="Group 7"/>
              <p:cNvGrpSpPr>
                <a:grpSpLocks noChangeAspect="1"/>
              </p:cNvGrpSpPr>
              <p:nvPr/>
            </p:nvGrpSpPr>
            <p:grpSpPr>
              <a:xfrm>
                <a:off x="10800" y="12666"/>
                <a:ext cx="309" cy="309"/>
                <a:chOff x="0" y="0"/>
                <a:chExt cx="261652" cy="261652"/>
              </a:xfrm>
            </p:grpSpPr>
            <p:sp>
              <p:nvSpPr>
                <p:cNvPr id="36" name="Freeform 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2700" y="12700"/>
                  <a:ext cx="236220" cy="236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" h="236220">
                      <a:moveTo>
                        <a:pt x="0" y="118110"/>
                      </a:moveTo>
                      <a:cubicBezTo>
                        <a:pt x="0" y="183388"/>
                        <a:pt x="52832" y="236220"/>
                        <a:pt x="118110" y="236220"/>
                      </a:cubicBezTo>
                      <a:cubicBezTo>
                        <a:pt x="183388" y="236220"/>
                        <a:pt x="236220" y="183388"/>
                        <a:pt x="236220" y="118110"/>
                      </a:cubicBezTo>
                      <a:cubicBezTo>
                        <a:pt x="236220" y="52832"/>
                        <a:pt x="183388" y="0"/>
                        <a:pt x="118110" y="0"/>
                      </a:cubicBezTo>
                      <a:cubicBezTo>
                        <a:pt x="52832" y="0"/>
                        <a:pt x="0" y="52832"/>
                        <a:pt x="0" y="1181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</p:sp>
            <p:sp>
              <p:nvSpPr>
                <p:cNvPr id="37" name="Freeform 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0" y="0"/>
                  <a:ext cx="261620" cy="2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20" h="261620">
                      <a:moveTo>
                        <a:pt x="25400" y="130810"/>
                      </a:moveTo>
                      <a:cubicBezTo>
                        <a:pt x="25400" y="188976"/>
                        <a:pt x="72644" y="236220"/>
                        <a:pt x="130810" y="236220"/>
                      </a:cubicBezTo>
                      <a:lnTo>
                        <a:pt x="130810" y="248920"/>
                      </a:lnTo>
                      <a:lnTo>
                        <a:pt x="130810" y="236220"/>
                      </a:lnTo>
                      <a:lnTo>
                        <a:pt x="130810" y="248920"/>
                      </a:lnTo>
                      <a:lnTo>
                        <a:pt x="130810" y="236220"/>
                      </a:lnTo>
                      <a:cubicBezTo>
                        <a:pt x="188976" y="236220"/>
                        <a:pt x="236220" y="188976"/>
                        <a:pt x="236220" y="130810"/>
                      </a:cubicBezTo>
                      <a:lnTo>
                        <a:pt x="248920" y="130810"/>
                      </a:lnTo>
                      <a:lnTo>
                        <a:pt x="236220" y="130810"/>
                      </a:lnTo>
                      <a:cubicBezTo>
                        <a:pt x="236220" y="72644"/>
                        <a:pt x="188976" y="25400"/>
                        <a:pt x="130810" y="25400"/>
                      </a:cubicBezTo>
                      <a:lnTo>
                        <a:pt x="130810" y="12700"/>
                      </a:lnTo>
                      <a:lnTo>
                        <a:pt x="130810" y="25400"/>
                      </a:lnTo>
                      <a:cubicBezTo>
                        <a:pt x="72644" y="25400"/>
                        <a:pt x="25400" y="72644"/>
                        <a:pt x="25400" y="130810"/>
                      </a:cubicBezTo>
                      <a:cubicBezTo>
                        <a:pt x="25400" y="137795"/>
                        <a:pt x="19685" y="143510"/>
                        <a:pt x="12700" y="143510"/>
                      </a:cubicBezTo>
                      <a:cubicBezTo>
                        <a:pt x="5715" y="143510"/>
                        <a:pt x="0" y="137795"/>
                        <a:pt x="0" y="130810"/>
                      </a:cubicBezTo>
                      <a:lnTo>
                        <a:pt x="12700" y="130810"/>
                      </a:lnTo>
                      <a:lnTo>
                        <a:pt x="25400" y="130810"/>
                      </a:lnTo>
                      <a:moveTo>
                        <a:pt x="0" y="130810"/>
                      </a:moveTo>
                      <a:cubicBezTo>
                        <a:pt x="0" y="123825"/>
                        <a:pt x="5715" y="118110"/>
                        <a:pt x="12700" y="118110"/>
                      </a:cubicBezTo>
                      <a:cubicBezTo>
                        <a:pt x="19685" y="118110"/>
                        <a:pt x="25400" y="123825"/>
                        <a:pt x="25400" y="130810"/>
                      </a:cubicBezTo>
                      <a:lnTo>
                        <a:pt x="12700" y="130810"/>
                      </a:lnTo>
                      <a:lnTo>
                        <a:pt x="0" y="130810"/>
                      </a:lnTo>
                      <a:cubicBezTo>
                        <a:pt x="0" y="58547"/>
                        <a:pt x="58547" y="0"/>
                        <a:pt x="130810" y="0"/>
                      </a:cubicBezTo>
                      <a:cubicBezTo>
                        <a:pt x="203073" y="0"/>
                        <a:pt x="261620" y="58547"/>
                        <a:pt x="261620" y="130810"/>
                      </a:cubicBezTo>
                      <a:cubicBezTo>
                        <a:pt x="261620" y="203073"/>
                        <a:pt x="203073" y="261620"/>
                        <a:pt x="130810" y="261620"/>
                      </a:cubicBezTo>
                      <a:cubicBezTo>
                        <a:pt x="58547" y="261620"/>
                        <a:pt x="0" y="203073"/>
                        <a:pt x="0" y="1308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39" name="TextBox 2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840" y="7115"/>
                <a:ext cx="11344" cy="8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algn="r">
                  <a:lnSpc>
                    <a:spcPts val="4320"/>
                  </a:lnSpc>
                  <a:buClrTx/>
                  <a:buSzTx/>
                  <a:buFontTx/>
                </a:pPr>
                <a:r>
                  <a:rPr lang="zh-CN" altLang="en-US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⑤</a:t>
                </a:r>
                <a:r>
                  <a:rPr lang="en-US" altLang="zh-CN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 </a:t>
                </a:r>
                <a:r>
                  <a:rPr lang="en-US" sz="3600" u="sng">
                    <a:solidFill>
                      <a:srgbClr val="4C665B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ea"/>
                  </a:rPr>
                  <a:t>熵权法计算</a:t>
                </a:r>
              </a:p>
            </p:txBody>
          </p:sp>
          <p:grpSp>
            <p:nvGrpSpPr>
              <p:cNvPr id="40" name="Group 13"/>
              <p:cNvGrpSpPr>
                <a:grpSpLocks noChangeAspect="1"/>
              </p:cNvGrpSpPr>
              <p:nvPr/>
            </p:nvGrpSpPr>
            <p:grpSpPr>
              <a:xfrm>
                <a:off x="16200" y="7380"/>
                <a:ext cx="309" cy="309"/>
                <a:chOff x="0" y="0"/>
                <a:chExt cx="261652" cy="261652"/>
              </a:xfrm>
            </p:grpSpPr>
            <p:sp>
              <p:nvSpPr>
                <p:cNvPr id="41" name="Freeform 1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700" y="12700"/>
                  <a:ext cx="236220" cy="236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" h="236220">
                      <a:moveTo>
                        <a:pt x="0" y="118110"/>
                      </a:moveTo>
                      <a:cubicBezTo>
                        <a:pt x="0" y="183388"/>
                        <a:pt x="52832" y="236220"/>
                        <a:pt x="118110" y="236220"/>
                      </a:cubicBezTo>
                      <a:cubicBezTo>
                        <a:pt x="183388" y="236220"/>
                        <a:pt x="236220" y="183388"/>
                        <a:pt x="236220" y="118110"/>
                      </a:cubicBezTo>
                      <a:cubicBezTo>
                        <a:pt x="236220" y="52832"/>
                        <a:pt x="183388" y="0"/>
                        <a:pt x="118110" y="0"/>
                      </a:cubicBezTo>
                      <a:cubicBezTo>
                        <a:pt x="52832" y="0"/>
                        <a:pt x="0" y="52832"/>
                        <a:pt x="0" y="11811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</p:sp>
            <p:sp>
              <p:nvSpPr>
                <p:cNvPr id="42" name="Freeform 1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0" y="0"/>
                  <a:ext cx="261620" cy="261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20" h="261620">
                      <a:moveTo>
                        <a:pt x="25400" y="130810"/>
                      </a:moveTo>
                      <a:cubicBezTo>
                        <a:pt x="25400" y="188976"/>
                        <a:pt x="72644" y="236220"/>
                        <a:pt x="130810" y="236220"/>
                      </a:cubicBezTo>
                      <a:lnTo>
                        <a:pt x="130810" y="248920"/>
                      </a:lnTo>
                      <a:lnTo>
                        <a:pt x="130810" y="236220"/>
                      </a:lnTo>
                      <a:lnTo>
                        <a:pt x="130810" y="248920"/>
                      </a:lnTo>
                      <a:lnTo>
                        <a:pt x="130810" y="236220"/>
                      </a:lnTo>
                      <a:cubicBezTo>
                        <a:pt x="188976" y="236220"/>
                        <a:pt x="236220" y="188976"/>
                        <a:pt x="236220" y="130810"/>
                      </a:cubicBezTo>
                      <a:lnTo>
                        <a:pt x="248920" y="130810"/>
                      </a:lnTo>
                      <a:lnTo>
                        <a:pt x="236220" y="130810"/>
                      </a:lnTo>
                      <a:cubicBezTo>
                        <a:pt x="236220" y="72644"/>
                        <a:pt x="188976" y="25400"/>
                        <a:pt x="130810" y="25400"/>
                      </a:cubicBezTo>
                      <a:lnTo>
                        <a:pt x="130810" y="12700"/>
                      </a:lnTo>
                      <a:lnTo>
                        <a:pt x="130810" y="25400"/>
                      </a:lnTo>
                      <a:cubicBezTo>
                        <a:pt x="72644" y="25400"/>
                        <a:pt x="25400" y="72644"/>
                        <a:pt x="25400" y="130810"/>
                      </a:cubicBezTo>
                      <a:cubicBezTo>
                        <a:pt x="25400" y="137795"/>
                        <a:pt x="19685" y="143510"/>
                        <a:pt x="12700" y="143510"/>
                      </a:cubicBezTo>
                      <a:cubicBezTo>
                        <a:pt x="5715" y="143510"/>
                        <a:pt x="0" y="137795"/>
                        <a:pt x="0" y="130810"/>
                      </a:cubicBezTo>
                      <a:lnTo>
                        <a:pt x="12700" y="130810"/>
                      </a:lnTo>
                      <a:lnTo>
                        <a:pt x="25400" y="130810"/>
                      </a:lnTo>
                      <a:moveTo>
                        <a:pt x="0" y="130810"/>
                      </a:moveTo>
                      <a:cubicBezTo>
                        <a:pt x="0" y="123825"/>
                        <a:pt x="5715" y="118110"/>
                        <a:pt x="12700" y="118110"/>
                      </a:cubicBezTo>
                      <a:cubicBezTo>
                        <a:pt x="19685" y="118110"/>
                        <a:pt x="25400" y="123825"/>
                        <a:pt x="25400" y="130810"/>
                      </a:cubicBezTo>
                      <a:lnTo>
                        <a:pt x="12700" y="130810"/>
                      </a:lnTo>
                      <a:lnTo>
                        <a:pt x="0" y="130810"/>
                      </a:lnTo>
                      <a:cubicBezTo>
                        <a:pt x="0" y="58547"/>
                        <a:pt x="58547" y="0"/>
                        <a:pt x="130810" y="0"/>
                      </a:cubicBezTo>
                      <a:cubicBezTo>
                        <a:pt x="203073" y="0"/>
                        <a:pt x="261620" y="58547"/>
                        <a:pt x="261620" y="130810"/>
                      </a:cubicBezTo>
                      <a:cubicBezTo>
                        <a:pt x="261620" y="203073"/>
                        <a:pt x="203073" y="261620"/>
                        <a:pt x="130810" y="261620"/>
                      </a:cubicBezTo>
                      <a:cubicBezTo>
                        <a:pt x="58547" y="261620"/>
                        <a:pt x="0" y="203073"/>
                        <a:pt x="0" y="1308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</p:grpSp>
      </p:grpSp>
      <p:sp>
        <p:nvSpPr>
          <p:cNvPr id="46" name="TextBox 23"/>
          <p:cNvSpPr txBox="1"/>
          <p:nvPr>
            <p:custDataLst>
              <p:tags r:id="rId1"/>
            </p:custDataLst>
          </p:nvPr>
        </p:nvSpPr>
        <p:spPr>
          <a:xfrm>
            <a:off x="2057546" y="2933758"/>
            <a:ext cx="5135271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5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计算指标所占权重，并将其看作相对熵计算中用到的概率</a:t>
            </a:r>
            <a:endParaRPr lang="zh-CN" altLang="en-US" sz="25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5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计算个指标熵值和差异性系数</a:t>
            </a:r>
            <a:endParaRPr lang="zh-CN" altLang="en-US" sz="25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5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计算各指标的权重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4630400" y="5067300"/>
            <a:ext cx="1863090" cy="1659890"/>
            <a:chOff x="23400" y="8220"/>
            <a:chExt cx="2934" cy="2614"/>
          </a:xfrm>
          <a:solidFill>
            <a:srgbClr val="4F6628"/>
          </a:solidFill>
        </p:grpSpPr>
        <p:graphicFrame>
          <p:nvGraphicFramePr>
            <p:cNvPr id="2" name="对象 -2147482618"/>
            <p:cNvGraphicFramePr>
              <a:graphicFrameLocks noChangeAspect="1"/>
            </p:cNvGraphicFramePr>
            <p:nvPr>
              <p:custDataLst>
                <p:tags r:id="rId2"/>
              </p:custDataLst>
            </p:nvPr>
          </p:nvGraphicFramePr>
          <p:xfrm>
            <a:off x="23400" y="8220"/>
            <a:ext cx="2861" cy="1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117600" imgH="457200" progId="Equation.DSMT4">
                    <p:embed/>
                  </p:oleObj>
                </mc:Choice>
                <mc:Fallback>
                  <p:oleObj r:id="rId11" imgW="1117600" imgH="4572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00" y="8220"/>
                          <a:ext cx="2861" cy="1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-2147482617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23400" y="9618"/>
            <a:ext cx="2935" cy="1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1117600" imgH="457200" progId="Equation.DSMT4">
                    <p:embed/>
                  </p:oleObj>
                </mc:Choice>
                <mc:Fallback>
                  <p:oleObj r:id="rId13" imgW="1117600" imgH="457200" progId="Equation.DSMT4">
                    <p:embed/>
                    <p:pic>
                      <p:nvPicPr>
                        <p:cNvPr id="0" name="图片 4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3400" y="9618"/>
                          <a:ext cx="2935" cy="12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0BCB6DFB-B6A5-DB75-291C-A89BBDB3D992}"/>
              </a:ext>
            </a:extLst>
          </p:cNvPr>
          <p:cNvSpPr txBox="1"/>
          <p:nvPr/>
        </p:nvSpPr>
        <p:spPr>
          <a:xfrm>
            <a:off x="2209800" y="1016635"/>
            <a:ext cx="1040458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5520"/>
              </a:lnSpc>
              <a:spcBef>
                <a:spcPct val="0"/>
              </a:spcBef>
            </a:pPr>
            <a:r>
              <a:rPr 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02 </a:t>
            </a:r>
            <a:r>
              <a:rPr lang="en-US" sz="4600" b="1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指标构建</a:t>
            </a:r>
            <a:r>
              <a:rPr lang="zh-CN" alt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处理</a:t>
            </a:r>
            <a:endParaRPr lang="en-US" sz="46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7" name="Freeform 7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10" name="Freeform 10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pic>
        <p:nvPicPr>
          <p:cNvPr id="802234369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390900"/>
            <a:ext cx="8676146" cy="630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6400" y="3390900"/>
            <a:ext cx="8676146" cy="6306185"/>
          </a:xfrm>
          <a:prstGeom prst="rect">
            <a:avLst/>
          </a:prstGeom>
          <a:noFill/>
        </p:spPr>
      </p:pic>
      <p:sp>
        <p:nvSpPr>
          <p:cNvPr id="27" name="TextBox 13"/>
          <p:cNvSpPr txBox="1"/>
          <p:nvPr>
            <p:custDataLst>
              <p:tags r:id="rId3"/>
            </p:custDataLst>
          </p:nvPr>
        </p:nvSpPr>
        <p:spPr>
          <a:xfrm>
            <a:off x="1616710" y="2552700"/>
            <a:ext cx="6913245" cy="47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75"/>
              </a:lnSpc>
            </a:pPr>
            <a:r>
              <a:rPr lang="zh-CN" altLang="en-US" sz="2800" u="none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脱贫攻坚 </a:t>
            </a:r>
            <a:r>
              <a:rPr lang="en-US" altLang="zh-CN" sz="2800" u="none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 </a:t>
            </a:r>
            <a:r>
              <a:rPr lang="zh-CN" altLang="en-US" sz="2800" u="none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个指标关联性系数图</a:t>
            </a:r>
          </a:p>
        </p:txBody>
      </p:sp>
      <p:sp>
        <p:nvSpPr>
          <p:cNvPr id="28" name="TextBox 13"/>
          <p:cNvSpPr txBox="1"/>
          <p:nvPr>
            <p:custDataLst>
              <p:tags r:id="rId4"/>
            </p:custDataLst>
          </p:nvPr>
        </p:nvSpPr>
        <p:spPr>
          <a:xfrm>
            <a:off x="10384155" y="2552700"/>
            <a:ext cx="6913245" cy="47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75"/>
              </a:lnSpc>
            </a:pPr>
            <a:r>
              <a:rPr lang="zh-CN" altLang="en-US" sz="2800" u="none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乡村振兴 </a:t>
            </a:r>
            <a:r>
              <a:rPr lang="en-US" altLang="zh-CN" sz="2800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 </a:t>
            </a:r>
            <a:r>
              <a:rPr lang="zh-CN" altLang="en-US" sz="2800" u="none" dirty="0">
                <a:solidFill>
                  <a:srgbClr val="545454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个指标关联性系数图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BE9F4BE8-F190-2854-9D2F-E2E529E8C19C}"/>
              </a:ext>
            </a:extLst>
          </p:cNvPr>
          <p:cNvSpPr txBox="1"/>
          <p:nvPr/>
        </p:nvSpPr>
        <p:spPr>
          <a:xfrm>
            <a:off x="2209800" y="1016635"/>
            <a:ext cx="1040458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5520"/>
              </a:lnSpc>
              <a:spcBef>
                <a:spcPct val="0"/>
              </a:spcBef>
            </a:pPr>
            <a:r>
              <a:rPr 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02 </a:t>
            </a:r>
            <a:r>
              <a:rPr lang="en-US" sz="4600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指标构建</a:t>
            </a:r>
            <a:r>
              <a:rPr lang="zh-CN" alt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 b="1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处理</a:t>
            </a:r>
            <a:endParaRPr lang="en-US" sz="46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306050"/>
            <a:chOff x="0" y="0"/>
            <a:chExt cx="24409400" cy="137414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B736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741400"/>
            </a:xfrm>
            <a:custGeom>
              <a:avLst/>
              <a:gdLst/>
              <a:ahLst/>
              <a:cxnLst/>
              <a:rect l="l" t="t" r="r" b="b"/>
              <a:pathLst>
                <a:path w="24409400" h="13741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F52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4409400" cy="13741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4C665B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有沟通好了，才能提高工作效率，完成目标；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57087" y="190801"/>
            <a:ext cx="17637158" cy="9568910"/>
            <a:chOff x="101600" y="0"/>
            <a:chExt cx="23516210" cy="12758547"/>
          </a:xfrm>
        </p:grpSpPr>
        <p:sp>
          <p:nvSpPr>
            <p:cNvPr id="11" name="Freeform 11"/>
            <p:cNvSpPr/>
            <p:nvPr/>
          </p:nvSpPr>
          <p:spPr>
            <a:xfrm>
              <a:off x="101600" y="0"/>
              <a:ext cx="23516210" cy="12758547"/>
            </a:xfrm>
            <a:custGeom>
              <a:avLst/>
              <a:gdLst/>
              <a:ahLst/>
              <a:cxnLst/>
              <a:rect l="l" t="t" r="r" b="b"/>
              <a:pathLst>
                <a:path w="23516210" h="12758547">
                  <a:moveTo>
                    <a:pt x="0" y="0"/>
                  </a:moveTo>
                  <a:lnTo>
                    <a:pt x="23516210" y="0"/>
                  </a:lnTo>
                  <a:lnTo>
                    <a:pt x="23516210" y="12758547"/>
                  </a:lnTo>
                  <a:lnTo>
                    <a:pt x="26162" y="12683490"/>
                  </a:lnTo>
                  <a:cubicBezTo>
                    <a:pt x="17399" y="8455660"/>
                    <a:pt x="8763" y="422783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209800" y="1016635"/>
            <a:ext cx="1040458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lnSpc>
                <a:spcPts val="5520"/>
              </a:lnSpc>
              <a:spcBef>
                <a:spcPct val="0"/>
              </a:spcBef>
            </a:pPr>
            <a:r>
              <a:rPr 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02 </a:t>
            </a:r>
            <a:r>
              <a:rPr lang="en-US" sz="4600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指标构建</a:t>
            </a:r>
            <a:r>
              <a:rPr lang="zh-CN" alt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 b="1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处理</a:t>
            </a:r>
            <a:endParaRPr lang="en-US" sz="4600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41" name="Freeform 4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44" name="Freeform 4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aphicFrame>
        <p:nvGraphicFramePr>
          <p:cNvPr id="46" name="表格 4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8861173"/>
              </p:ext>
            </p:extLst>
          </p:nvPr>
        </p:nvGraphicFramePr>
        <p:xfrm>
          <a:off x="6045313" y="2041250"/>
          <a:ext cx="11541045" cy="7300876"/>
        </p:xfrm>
        <a:graphic>
          <a:graphicData uri="http://schemas.openxmlformats.org/drawingml/2006/table">
            <a:tbl>
              <a:tblPr/>
              <a:tblGrid>
                <a:gridCol w="157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95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综合指标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一级指标（权重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二级指标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指标权重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正负向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95"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脱贫攻坚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减贫成效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1.000)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贫困发生率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%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0.284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-)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恩格尔系数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%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0.240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-)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医疗支出占比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%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0.217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地方交通支出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万元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0.259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995">
                <a:tc rowSpan="1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乡村振兴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产业兴旺(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0.273)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第三产业增加值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万元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0.097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人均粮食产量/t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0.071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地区生产总值/万元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0.105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生态宜居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0.247)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每万人拥有公厕数/座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0.058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农村用电量/千瓦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0.120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人均生活用水/升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0.079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乡风文明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0.211)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社区卫生服务中心数/个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0.054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乡镇文化站数/个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0.072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财政支出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--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教育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万元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0.085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生活富裕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0.259)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消费支出/元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0.087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农村人均可支配收入/元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0.078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5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B cap="flat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城乡收入水平对比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0.094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-)</a:t>
                      </a:r>
                      <a:endParaRPr lang="en-US" altLang="en-US" sz="24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726663" y="1994521"/>
            <a:ext cx="5080000" cy="13287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>
            <a:defPPr>
              <a:defRPr lang="en-US"/>
            </a:defPPr>
            <a:lvl1pPr indent="0" fontAlgn="auto">
              <a:buClrTx/>
              <a:buSzTx/>
              <a:buFontTx/>
              <a:defRPr sz="280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dirty="0"/>
              <a:t> 1.计算指标所占权重，并将其看作相对熵</a:t>
            </a:r>
            <a:r>
              <a:rPr lang="en-US" dirty="0">
                <a:sym typeface="+mn-ea"/>
              </a:rPr>
              <a:t>计算中用到的概率</a:t>
            </a:r>
          </a:p>
          <a:p>
            <a:endParaRPr lang="en-US" dirty="0"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79429" y="4251115"/>
            <a:ext cx="50800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>
            <a:defPPr>
              <a:defRPr lang="en-US"/>
            </a:defPPr>
            <a:lvl1pPr indent="0" fontAlgn="auto">
              <a:buClrTx/>
              <a:buSzTx/>
              <a:buFontTx/>
              <a:defRPr sz="280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dirty="0"/>
              <a:t>2.计算各指标熵值</a:t>
            </a:r>
            <a:r>
              <a:rPr lang="en-US" dirty="0">
                <a:sym typeface="+mn-ea"/>
              </a:rPr>
              <a:t>和差异性系数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889618" y="6575683"/>
            <a:ext cx="1030606" cy="71880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>
            <a:defPPr>
              <a:defRPr lang="en-US"/>
            </a:defPPr>
            <a:lvl1pPr indent="0" fontAlgn="auto">
              <a:buClrTx/>
              <a:buSzTx/>
              <a:buFontTx/>
              <a:defRPr sz="280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其中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904463" y="7480239"/>
            <a:ext cx="50800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>
            <a:defPPr>
              <a:defRPr lang="en-US"/>
            </a:defPPr>
            <a:lvl1pPr indent="0" fontAlgn="auto">
              <a:buClrTx/>
              <a:buSzTx/>
              <a:buFontTx/>
              <a:defRPr sz="280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en-US" dirty="0"/>
              <a:t>3.计算各指标的权重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D30F2F3-77AC-C349-ACA5-E1AD7101D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-9579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5D29E536-F004-F1CC-6C69-D2101366E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748173"/>
              </p:ext>
            </p:extLst>
          </p:nvPr>
        </p:nvGraphicFramePr>
        <p:xfrm>
          <a:off x="1299234" y="2836116"/>
          <a:ext cx="2057390" cy="1328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600" imgH="647700" progId="Equation.DSMT4">
                  <p:embed/>
                </p:oleObj>
              </mc:Choice>
              <mc:Fallback>
                <p:oleObj name="Equation" r:id="rId5" imgW="990600" imgH="647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234" y="2836116"/>
                        <a:ext cx="2057390" cy="13287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8">
            <a:extLst>
              <a:ext uri="{FF2B5EF4-FFF2-40B4-BE49-F238E27FC236}">
                <a16:creationId xmlns:a16="http://schemas.microsoft.com/office/drawing/2014/main" id="{A63E2B4B-574A-B6AD-3182-049880C85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84496A4-76A1-9707-0C03-DF0595D23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854077"/>
              </p:ext>
            </p:extLst>
          </p:nvPr>
        </p:nvGraphicFramePr>
        <p:xfrm>
          <a:off x="1261652" y="4785757"/>
          <a:ext cx="3351211" cy="951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652" y="4785757"/>
                        <a:ext cx="3351211" cy="951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>
            <a:extLst>
              <a:ext uri="{FF2B5EF4-FFF2-40B4-BE49-F238E27FC236}">
                <a16:creationId xmlns:a16="http://schemas.microsoft.com/office/drawing/2014/main" id="{659F6D6C-2756-46D4-9C8A-80242AA3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7B544DAC-8CB9-ADBC-83A0-20EA26BA0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803181"/>
              </p:ext>
            </p:extLst>
          </p:nvPr>
        </p:nvGraphicFramePr>
        <p:xfrm>
          <a:off x="1809911" y="6376995"/>
          <a:ext cx="1515757" cy="92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85800" imgH="419100" progId="Equation.DSMT4">
                  <p:embed/>
                </p:oleObj>
              </mc:Choice>
              <mc:Fallback>
                <p:oleObj name="Equation" r:id="rId9" imgW="685800" imgH="419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911" y="6376995"/>
                        <a:ext cx="1515757" cy="926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2">
            <a:extLst>
              <a:ext uri="{FF2B5EF4-FFF2-40B4-BE49-F238E27FC236}">
                <a16:creationId xmlns:a16="http://schemas.microsoft.com/office/drawing/2014/main" id="{8485B65C-E0E7-7E31-5C98-6D104677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4EC6D49B-8DFC-2663-5596-581F8748E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55936"/>
              </p:ext>
            </p:extLst>
          </p:nvPr>
        </p:nvGraphicFramePr>
        <p:xfrm>
          <a:off x="1245087" y="5787868"/>
          <a:ext cx="1727083" cy="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700" imgH="241300" progId="Equation.DSMT4">
                  <p:embed/>
                </p:oleObj>
              </mc:Choice>
              <mc:Fallback>
                <p:oleObj name="Equation" r:id="rId11" imgW="647700" imgH="241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5087" y="5787868"/>
                        <a:ext cx="1727083" cy="638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4">
            <a:extLst>
              <a:ext uri="{FF2B5EF4-FFF2-40B4-BE49-F238E27FC236}">
                <a16:creationId xmlns:a16="http://schemas.microsoft.com/office/drawing/2014/main" id="{DF18B2A6-189D-9C5F-9E38-1AB1C580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6B4FAD3-D432-06DC-53CF-2AB955E27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97338"/>
              </p:ext>
            </p:extLst>
          </p:nvPr>
        </p:nvGraphicFramePr>
        <p:xfrm>
          <a:off x="1204808" y="7939604"/>
          <a:ext cx="3083945" cy="142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47800" imgH="660400" progId="Equation.DSMT4">
                  <p:embed/>
                </p:oleObj>
              </mc:Choice>
              <mc:Fallback>
                <p:oleObj name="Equation" r:id="rId13" imgW="1447800" imgH="660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808" y="7939604"/>
                        <a:ext cx="3083945" cy="14270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5AC5BE3-37A2-25FA-58E1-602A4B81457F}"/>
              </a:ext>
            </a:extLst>
          </p:cNvPr>
          <p:cNvGrpSpPr/>
          <p:nvPr/>
        </p:nvGrpSpPr>
        <p:grpSpPr>
          <a:xfrm>
            <a:off x="234310" y="2171700"/>
            <a:ext cx="8724076" cy="7620000"/>
            <a:chOff x="1699593" y="2476500"/>
            <a:chExt cx="7104682" cy="690880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947545" y="2476500"/>
              <a:ext cx="6856730" cy="6908800"/>
              <a:chOff x="0" y="0"/>
              <a:chExt cx="4354272" cy="64564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25400" y="0"/>
                <a:ext cx="4328922" cy="6456553"/>
              </a:xfrm>
              <a:custGeom>
                <a:avLst/>
                <a:gdLst/>
                <a:ahLst/>
                <a:cxnLst/>
                <a:rect l="l" t="t" r="r" b="b"/>
                <a:pathLst>
                  <a:path w="4328922" h="6456553">
                    <a:moveTo>
                      <a:pt x="0" y="0"/>
                    </a:moveTo>
                    <a:lnTo>
                      <a:pt x="4303522" y="0"/>
                    </a:lnTo>
                    <a:cubicBezTo>
                      <a:pt x="4317492" y="0"/>
                      <a:pt x="4328922" y="11430"/>
                      <a:pt x="4328922" y="25400"/>
                    </a:cubicBezTo>
                    <a:lnTo>
                      <a:pt x="4328922" y="6431153"/>
                    </a:lnTo>
                    <a:cubicBezTo>
                      <a:pt x="4328922" y="6445123"/>
                      <a:pt x="4317492" y="6456553"/>
                      <a:pt x="4303522" y="6456553"/>
                    </a:cubicBezTo>
                    <a:lnTo>
                      <a:pt x="0" y="6456553"/>
                    </a:lnTo>
                    <a:lnTo>
                      <a:pt x="0" y="6405753"/>
                    </a:lnTo>
                    <a:lnTo>
                      <a:pt x="4303522" y="6405753"/>
                    </a:lnTo>
                    <a:lnTo>
                      <a:pt x="4303522" y="6431153"/>
                    </a:lnTo>
                    <a:lnTo>
                      <a:pt x="4278122" y="6431153"/>
                    </a:lnTo>
                    <a:lnTo>
                      <a:pt x="4278122" y="25400"/>
                    </a:lnTo>
                    <a:lnTo>
                      <a:pt x="4303522" y="25400"/>
                    </a:lnTo>
                    <a:lnTo>
                      <a:pt x="430352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1960245" y="2482850"/>
              <a:ext cx="6779895" cy="1175385"/>
              <a:chOff x="0" y="0"/>
              <a:chExt cx="4320792" cy="11022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320794" cy="1102233"/>
              </a:xfrm>
              <a:custGeom>
                <a:avLst/>
                <a:gdLst/>
                <a:ahLst/>
                <a:cxnLst/>
                <a:rect l="l" t="t" r="r" b="b"/>
                <a:pathLst>
                  <a:path w="4320794" h="1102233">
                    <a:moveTo>
                      <a:pt x="0" y="0"/>
                    </a:moveTo>
                    <a:lnTo>
                      <a:pt x="4320794" y="0"/>
                    </a:lnTo>
                    <a:lnTo>
                      <a:pt x="4320794" y="1102233"/>
                    </a:lnTo>
                    <a:lnTo>
                      <a:pt x="0" y="1102233"/>
                    </a:lnTo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699593" y="2736927"/>
              <a:ext cx="6715125" cy="63182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600" u="none" dirty="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脱贫攻坚综合评价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2057400" y="1124585"/>
            <a:ext cx="627697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03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综合评价</a:t>
            </a:r>
            <a:r>
              <a:rPr lang="zh-CN" alt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聚类分析</a:t>
            </a:r>
            <a:endParaRPr lang="en-US" sz="4600" u="none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33" name="Freeform 33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36" name="Freeform 36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48532C-5DD7-047C-F5BB-A3DC3D1264FE}"/>
              </a:ext>
            </a:extLst>
          </p:cNvPr>
          <p:cNvGrpSpPr/>
          <p:nvPr/>
        </p:nvGrpSpPr>
        <p:grpSpPr>
          <a:xfrm>
            <a:off x="9561194" y="2178330"/>
            <a:ext cx="8370589" cy="7620072"/>
            <a:chOff x="9561195" y="2476500"/>
            <a:chExt cx="6849110" cy="6902450"/>
          </a:xfrm>
        </p:grpSpPr>
        <p:grpSp>
          <p:nvGrpSpPr>
            <p:cNvPr id="38" name="Group 8"/>
            <p:cNvGrpSpPr>
              <a:grpSpLocks noChangeAspect="1"/>
            </p:cNvGrpSpPr>
            <p:nvPr/>
          </p:nvGrpSpPr>
          <p:grpSpPr>
            <a:xfrm>
              <a:off x="9561195" y="2476500"/>
              <a:ext cx="6849110" cy="6902450"/>
              <a:chOff x="0" y="0"/>
              <a:chExt cx="4354272" cy="6456492"/>
            </a:xfrm>
          </p:grpSpPr>
          <p:sp>
            <p:nvSpPr>
              <p:cNvPr id="39" name="Freeform 9"/>
              <p:cNvSpPr/>
              <p:nvPr>
                <p:custDataLst>
                  <p:tags r:id="rId5"/>
                </p:custDataLst>
              </p:nvPr>
            </p:nvSpPr>
            <p:spPr>
              <a:xfrm>
                <a:off x="25400" y="0"/>
                <a:ext cx="4328922" cy="6456553"/>
              </a:xfrm>
              <a:custGeom>
                <a:avLst/>
                <a:gdLst/>
                <a:ahLst/>
                <a:cxnLst/>
                <a:rect l="l" t="t" r="r" b="b"/>
                <a:pathLst>
                  <a:path w="4328922" h="6456553">
                    <a:moveTo>
                      <a:pt x="0" y="0"/>
                    </a:moveTo>
                    <a:lnTo>
                      <a:pt x="4303522" y="0"/>
                    </a:lnTo>
                    <a:cubicBezTo>
                      <a:pt x="4317492" y="0"/>
                      <a:pt x="4328922" y="11430"/>
                      <a:pt x="4328922" y="25400"/>
                    </a:cubicBezTo>
                    <a:lnTo>
                      <a:pt x="4328922" y="6431153"/>
                    </a:lnTo>
                    <a:cubicBezTo>
                      <a:pt x="4328922" y="6445123"/>
                      <a:pt x="4317492" y="6456553"/>
                      <a:pt x="4303522" y="6456553"/>
                    </a:cubicBezTo>
                    <a:lnTo>
                      <a:pt x="0" y="6456553"/>
                    </a:lnTo>
                    <a:lnTo>
                      <a:pt x="0" y="6405753"/>
                    </a:lnTo>
                    <a:lnTo>
                      <a:pt x="4303522" y="6405753"/>
                    </a:lnTo>
                    <a:lnTo>
                      <a:pt x="4303522" y="6431153"/>
                    </a:lnTo>
                    <a:lnTo>
                      <a:pt x="4278122" y="6431153"/>
                    </a:lnTo>
                    <a:lnTo>
                      <a:pt x="4278122" y="25400"/>
                    </a:lnTo>
                    <a:lnTo>
                      <a:pt x="4303522" y="25400"/>
                    </a:lnTo>
                    <a:lnTo>
                      <a:pt x="4303522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5B7365"/>
              </a:solidFill>
            </p:spPr>
          </p:sp>
        </p:grpSp>
        <p:grpSp>
          <p:nvGrpSpPr>
            <p:cNvPr id="40" name="Group 10"/>
            <p:cNvGrpSpPr>
              <a:grpSpLocks noChangeAspect="1"/>
            </p:cNvGrpSpPr>
            <p:nvPr/>
          </p:nvGrpSpPr>
          <p:grpSpPr>
            <a:xfrm>
              <a:off x="9573895" y="2482850"/>
              <a:ext cx="6771005" cy="1174115"/>
              <a:chOff x="0" y="0"/>
              <a:chExt cx="4320792" cy="1102286"/>
            </a:xfrm>
          </p:grpSpPr>
          <p:sp>
            <p:nvSpPr>
              <p:cNvPr id="41" name="Freeform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4320794" cy="1102233"/>
              </a:xfrm>
              <a:custGeom>
                <a:avLst/>
                <a:gdLst/>
                <a:ahLst/>
                <a:cxnLst/>
                <a:rect l="l" t="t" r="r" b="b"/>
                <a:pathLst>
                  <a:path w="4320794" h="1102233">
                    <a:moveTo>
                      <a:pt x="0" y="0"/>
                    </a:moveTo>
                    <a:lnTo>
                      <a:pt x="4320794" y="0"/>
                    </a:lnTo>
                    <a:lnTo>
                      <a:pt x="4320794" y="1102233"/>
                    </a:lnTo>
                    <a:lnTo>
                      <a:pt x="0" y="1102233"/>
                    </a:lnTo>
                  </a:path>
                </a:pathLst>
              </a:custGeom>
              <a:solidFill>
                <a:srgbClr val="5B7365"/>
              </a:solidFill>
            </p:spPr>
          </p:sp>
        </p:grpSp>
        <p:sp>
          <p:nvSpPr>
            <p:cNvPr id="42" name="TextBox 12"/>
            <p:cNvSpPr txBox="1"/>
            <p:nvPr>
              <p:custDataLst>
                <p:tags r:id="rId3"/>
              </p:custDataLst>
            </p:nvPr>
          </p:nvSpPr>
          <p:spPr>
            <a:xfrm>
              <a:off x="9639619" y="2759564"/>
              <a:ext cx="6639560" cy="61023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0" lvl="0" indent="0"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600" u="none" dirty="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乡村振兴综合评价</a:t>
              </a:r>
            </a:p>
          </p:txBody>
        </p:sp>
      </p:grpSp>
      <p:graphicFrame>
        <p:nvGraphicFramePr>
          <p:cNvPr id="2084337695" name="图表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034708"/>
              </p:ext>
            </p:extLst>
          </p:nvPr>
        </p:nvGraphicFramePr>
        <p:xfrm>
          <a:off x="568634" y="3412142"/>
          <a:ext cx="8118166" cy="6227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04464626" name="图表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5705815"/>
              </p:ext>
            </p:extLst>
          </p:nvPr>
        </p:nvGraphicFramePr>
        <p:xfrm>
          <a:off x="9590404" y="3517006"/>
          <a:ext cx="8109702" cy="6122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33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08433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46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10446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84337695" grpId="0">
        <p:bldAsOne/>
      </p:bldGraphic>
      <p:bldGraphic spid="210446462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10817" y="8480705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低水平省份指标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得分雷达图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90501" y="8547309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中水平省份指标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得分雷达图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1" name="Freeform 2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24" name="Freeform 2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0" name="TextBox 30"/>
          <p:cNvSpPr txBox="1"/>
          <p:nvPr>
            <p:custDataLst>
              <p:tags r:id="rId1"/>
            </p:custDataLst>
          </p:nvPr>
        </p:nvSpPr>
        <p:spPr>
          <a:xfrm>
            <a:off x="2057400" y="1124585"/>
            <a:ext cx="627697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03</a:t>
            </a:r>
            <a:r>
              <a:rPr lang="en-US" sz="4600" b="1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sz="4600" b="1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综合评价</a:t>
            </a:r>
            <a:r>
              <a:rPr lang="zh-CN" altLang="en-US" sz="4600" dirty="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 dirty="0" err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聚类分析</a:t>
            </a:r>
            <a:endParaRPr lang="en-US" sz="4600" u="none" dirty="0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26908222" name="图表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7811330"/>
              </p:ext>
            </p:extLst>
          </p:nvPr>
        </p:nvGraphicFramePr>
        <p:xfrm>
          <a:off x="250643" y="2453004"/>
          <a:ext cx="5745976" cy="5502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79245741" name="图表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56572228"/>
              </p:ext>
            </p:extLst>
          </p:nvPr>
        </p:nvGraphicFramePr>
        <p:xfrm>
          <a:off x="6251257" y="2475915"/>
          <a:ext cx="5785485" cy="5502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15046674" name="图表 1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20918317"/>
              </p:ext>
            </p:extLst>
          </p:nvPr>
        </p:nvGraphicFramePr>
        <p:xfrm>
          <a:off x="12385936" y="2475915"/>
          <a:ext cx="5785485" cy="574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3264118" y="8547309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高水平省份指标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得分雷达图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0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690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792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04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1504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6908222" grpId="0">
        <p:bldAsOne/>
      </p:bldGraphic>
      <p:bldGraphic spid="479245741" grpId="0">
        <p:bldAsOne/>
      </p:bldGraphic>
      <p:bldGraphic spid="151504667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57996" y="8167346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2800" u="none" dirty="0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低</a:t>
            </a: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水平地区各个维度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得分对比情况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29440" y="8155845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中水平地区各个维度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得分对比情况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4355072">
            <a:off x="14427388" y="7460449"/>
            <a:ext cx="2826519" cy="4388588"/>
            <a:chOff x="0" y="0"/>
            <a:chExt cx="3768692" cy="58514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8725" cy="5851398"/>
            </a:xfrm>
            <a:custGeom>
              <a:avLst/>
              <a:gdLst/>
              <a:ahLst/>
              <a:cxnLst/>
              <a:rect l="l" t="t" r="r" b="b"/>
              <a:pathLst>
                <a:path w="3768725" h="5851398">
                  <a:moveTo>
                    <a:pt x="0" y="0"/>
                  </a:moveTo>
                  <a:lnTo>
                    <a:pt x="1884299" y="5851398"/>
                  </a:lnTo>
                  <a:lnTo>
                    <a:pt x="3768725" y="0"/>
                  </a:lnTo>
                  <a:cubicBezTo>
                    <a:pt x="2642997" y="783336"/>
                    <a:pt x="1090041" y="735838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4306253">
            <a:off x="13006499" y="7953398"/>
            <a:ext cx="2405549" cy="3624426"/>
            <a:chOff x="0" y="0"/>
            <a:chExt cx="3207398" cy="4832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7385" cy="4832604"/>
            </a:xfrm>
            <a:custGeom>
              <a:avLst/>
              <a:gdLst/>
              <a:ahLst/>
              <a:cxnLst/>
              <a:rect l="l" t="t" r="r" b="b"/>
              <a:pathLst>
                <a:path w="3207385" h="4832604">
                  <a:moveTo>
                    <a:pt x="0" y="0"/>
                  </a:moveTo>
                  <a:lnTo>
                    <a:pt x="1603756" y="4832604"/>
                  </a:lnTo>
                  <a:lnTo>
                    <a:pt x="3207385" y="0"/>
                  </a:lnTo>
                  <a:cubicBezTo>
                    <a:pt x="2249424" y="646938"/>
                    <a:pt x="927735" y="607695"/>
                    <a:pt x="0" y="0"/>
                  </a:cubicBezTo>
                  <a:close/>
                </a:path>
              </a:pathLst>
            </a:custGeom>
            <a:solidFill>
              <a:srgbClr val="E6EFEB">
                <a:alpha val="6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68389" y="960380"/>
            <a:ext cx="567296" cy="567296"/>
            <a:chOff x="0" y="0"/>
            <a:chExt cx="756395" cy="756395"/>
          </a:xfrm>
        </p:grpSpPr>
        <p:sp>
          <p:nvSpPr>
            <p:cNvPr id="21" name="Freeform 21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3126" y="1145117"/>
            <a:ext cx="567296" cy="567296"/>
            <a:chOff x="0" y="0"/>
            <a:chExt cx="756395" cy="756395"/>
          </a:xfrm>
        </p:grpSpPr>
        <p:sp>
          <p:nvSpPr>
            <p:cNvPr id="24" name="Freeform 24"/>
            <p:cNvSpPr/>
            <p:nvPr/>
          </p:nvSpPr>
          <p:spPr>
            <a:xfrm>
              <a:off x="41275" y="41275"/>
              <a:ext cx="689737" cy="689737"/>
            </a:xfrm>
            <a:custGeom>
              <a:avLst/>
              <a:gdLst/>
              <a:ahLst/>
              <a:cxnLst/>
              <a:rect l="l" t="t" r="r" b="b"/>
              <a:pathLst>
                <a:path w="689737" h="689737">
                  <a:moveTo>
                    <a:pt x="0" y="0"/>
                  </a:moveTo>
                  <a:lnTo>
                    <a:pt x="689737" y="0"/>
                  </a:lnTo>
                  <a:lnTo>
                    <a:pt x="689737" y="689737"/>
                  </a:lnTo>
                  <a:lnTo>
                    <a:pt x="0" y="689737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72287" cy="772287"/>
            </a:xfrm>
            <a:custGeom>
              <a:avLst/>
              <a:gdLst/>
              <a:ahLst/>
              <a:cxnLst/>
              <a:rect l="l" t="t" r="r" b="b"/>
              <a:pathLst>
                <a:path w="772287" h="772287">
                  <a:moveTo>
                    <a:pt x="41275" y="0"/>
                  </a:moveTo>
                  <a:lnTo>
                    <a:pt x="731012" y="0"/>
                  </a:lnTo>
                  <a:cubicBezTo>
                    <a:pt x="753745" y="0"/>
                    <a:pt x="772287" y="18542"/>
                    <a:pt x="772287" y="41275"/>
                  </a:cubicBezTo>
                  <a:lnTo>
                    <a:pt x="772287" y="731012"/>
                  </a:lnTo>
                  <a:cubicBezTo>
                    <a:pt x="772287" y="753745"/>
                    <a:pt x="753745" y="772287"/>
                    <a:pt x="731012" y="772287"/>
                  </a:cubicBezTo>
                  <a:lnTo>
                    <a:pt x="41275" y="772287"/>
                  </a:lnTo>
                  <a:cubicBezTo>
                    <a:pt x="18542" y="772287"/>
                    <a:pt x="0" y="753745"/>
                    <a:pt x="0" y="731012"/>
                  </a:cubicBezTo>
                  <a:lnTo>
                    <a:pt x="0" y="41275"/>
                  </a:lnTo>
                  <a:cubicBezTo>
                    <a:pt x="0" y="18542"/>
                    <a:pt x="18542" y="0"/>
                    <a:pt x="41275" y="0"/>
                  </a:cubicBezTo>
                  <a:moveTo>
                    <a:pt x="41275" y="82550"/>
                  </a:moveTo>
                  <a:lnTo>
                    <a:pt x="41275" y="41275"/>
                  </a:lnTo>
                  <a:lnTo>
                    <a:pt x="82550" y="41275"/>
                  </a:lnTo>
                  <a:lnTo>
                    <a:pt x="82550" y="731012"/>
                  </a:lnTo>
                  <a:lnTo>
                    <a:pt x="41275" y="731012"/>
                  </a:lnTo>
                  <a:lnTo>
                    <a:pt x="41275" y="689737"/>
                  </a:lnTo>
                  <a:lnTo>
                    <a:pt x="731012" y="689737"/>
                  </a:lnTo>
                  <a:lnTo>
                    <a:pt x="731012" y="731012"/>
                  </a:lnTo>
                  <a:lnTo>
                    <a:pt x="689737" y="731012"/>
                  </a:lnTo>
                  <a:lnTo>
                    <a:pt x="689737" y="41275"/>
                  </a:lnTo>
                  <a:lnTo>
                    <a:pt x="731012" y="41275"/>
                  </a:lnTo>
                  <a:lnTo>
                    <a:pt x="731012" y="82550"/>
                  </a:lnTo>
                  <a:lnTo>
                    <a:pt x="41275" y="82550"/>
                  </a:lnTo>
                  <a:close/>
                </a:path>
              </a:pathLst>
            </a:custGeom>
            <a:solidFill>
              <a:srgbClr val="5B7365"/>
            </a:solidFill>
          </p:spPr>
        </p:sp>
      </p:grpSp>
      <p:sp>
        <p:nvSpPr>
          <p:cNvPr id="30" name="TextBox 30"/>
          <p:cNvSpPr txBox="1"/>
          <p:nvPr>
            <p:custDataLst>
              <p:tags r:id="rId1"/>
            </p:custDataLst>
          </p:nvPr>
        </p:nvSpPr>
        <p:spPr>
          <a:xfrm>
            <a:off x="2057400" y="1124585"/>
            <a:ext cx="6276975" cy="58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  <a:buClrTx/>
              <a:buSzTx/>
              <a:buFontTx/>
            </a:pP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03 </a:t>
            </a:r>
            <a:r>
              <a:rPr lang="en-US" sz="4600" b="1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综合评价</a:t>
            </a:r>
            <a:r>
              <a:rPr lang="zh-CN" alt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及</a:t>
            </a:r>
            <a:r>
              <a:rPr lang="en-US" sz="4600">
                <a:solidFill>
                  <a:srgbClr val="5B7365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聚类分析</a:t>
            </a:r>
            <a:endParaRPr lang="en-US" sz="4600" u="none">
              <a:solidFill>
                <a:srgbClr val="5B736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478668803" name="图表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8227772"/>
              </p:ext>
            </p:extLst>
          </p:nvPr>
        </p:nvGraphicFramePr>
        <p:xfrm>
          <a:off x="12344400" y="2933700"/>
          <a:ext cx="4987925" cy="358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8043293" name="图表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42590779"/>
              </p:ext>
            </p:extLst>
          </p:nvPr>
        </p:nvGraphicFramePr>
        <p:xfrm>
          <a:off x="6739890" y="2887345"/>
          <a:ext cx="4987925" cy="358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70249499" name="图表 1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915567783"/>
              </p:ext>
            </p:extLst>
          </p:nvPr>
        </p:nvGraphicFramePr>
        <p:xfrm>
          <a:off x="1135380" y="2840990"/>
          <a:ext cx="4987925" cy="358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2573000" y="8167346"/>
            <a:ext cx="402912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zh-CN" altLang="en-US" sz="2800" u="none" dirty="0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</a:t>
            </a: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水平地区各个维度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4C665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得分对比情况</a:t>
            </a:r>
            <a:endParaRPr lang="en-US" sz="2800" u="none" dirty="0">
              <a:solidFill>
                <a:srgbClr val="4C665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e58f79c-7199-4179-bd32-6a7fddbfa8ce"/>
  <p:tag name="COMMONDATA" val="eyJoZGlkIjoiNjc3NGM0NTU4NWU5MDQ5MDhjNDUxNmUzMTM2YTY3Mz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bb15423-8444-44f8-bbdb-8339d8915528}"/>
  <p:tag name="TABLE_ENDDRAG_ORIGIN_RECT" val="820*470"/>
  <p:tag name="TABLE_ENDDRAG_RECT" val="522*199*820*47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bff83ed-1523-4520-add7-90762eb20632}"/>
  <p:tag name="TABLE_ENDDRAG_ORIGIN_RECT" val="1167*406"/>
  <p:tag name="TABLE_ENDDRAG_RECT" val="144*207*1167*40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5a3ffe-21d6-4787-bc3f-ea0e508e905f}"/>
  <p:tag name="TABLE_ENDDRAG_ORIGIN_RECT" val="608*332"/>
  <p:tag name="TABLE_ENDDRAG_RECT" val="246*183*608*332"/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230,&quot;width&quot;:28830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580</Words>
  <Application>Microsoft Office PowerPoint</Application>
  <PresentationFormat>自定义</PresentationFormat>
  <Paragraphs>227</Paragraphs>
  <Slides>15</Slides>
  <Notes>3</Notes>
  <HiddenSlides>2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华文楷体</vt:lpstr>
      <vt:lpstr>Times New Roman</vt:lpstr>
      <vt:lpstr>宋体</vt:lpstr>
      <vt:lpstr>Arial</vt:lpstr>
      <vt:lpstr>Calibri</vt:lpstr>
      <vt:lpstr>Wingdings</vt:lpstr>
      <vt:lpstr>Office Theme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墨绿色商务风物业月度汇报PPT演示文稿</dc:title>
  <dc:creator/>
  <cp:lastModifiedBy>印 梦可</cp:lastModifiedBy>
  <cp:revision>72</cp:revision>
  <dcterms:created xsi:type="dcterms:W3CDTF">2006-08-16T00:00:00Z</dcterms:created>
  <dcterms:modified xsi:type="dcterms:W3CDTF">2023-06-15T11:49:25Z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3308C5B5CED54FE483C82BB50161E0C2_13</vt:lpwstr>
  </property>
  <property fmtid="{D5CDD505-2E9C-101B-9397-08002B2CF9AE}" pid="3" name="KSOProductBuildVer">
    <vt:lpwstr>2052-11.1.0.14309</vt:lpwstr>
  </property>
</Properties>
</file>